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25" r:id="rId2"/>
  </p:sldMasterIdLst>
  <p:notesMasterIdLst>
    <p:notesMasterId r:id="rId50"/>
  </p:notesMasterIdLst>
  <p:sldIdLst>
    <p:sldId id="256" r:id="rId3"/>
    <p:sldId id="312" r:id="rId4"/>
    <p:sldId id="317" r:id="rId5"/>
    <p:sldId id="318" r:id="rId6"/>
    <p:sldId id="319" r:id="rId7"/>
    <p:sldId id="321" r:id="rId8"/>
    <p:sldId id="322" r:id="rId9"/>
    <p:sldId id="323" r:id="rId10"/>
    <p:sldId id="325" r:id="rId11"/>
    <p:sldId id="326" r:id="rId12"/>
    <p:sldId id="339" r:id="rId13"/>
    <p:sldId id="328" r:id="rId14"/>
    <p:sldId id="329" r:id="rId15"/>
    <p:sldId id="330" r:id="rId16"/>
    <p:sldId id="333" r:id="rId17"/>
    <p:sldId id="331" r:id="rId18"/>
    <p:sldId id="332" r:id="rId19"/>
    <p:sldId id="327" r:id="rId20"/>
    <p:sldId id="334" r:id="rId21"/>
    <p:sldId id="336" r:id="rId22"/>
    <p:sldId id="335" r:id="rId23"/>
    <p:sldId id="337" r:id="rId24"/>
    <p:sldId id="338" r:id="rId25"/>
    <p:sldId id="324" r:id="rId26"/>
    <p:sldId id="340" r:id="rId27"/>
    <p:sldId id="342" r:id="rId28"/>
    <p:sldId id="341" r:id="rId29"/>
    <p:sldId id="344" r:id="rId30"/>
    <p:sldId id="346" r:id="rId31"/>
    <p:sldId id="343" r:id="rId32"/>
    <p:sldId id="320" r:id="rId33"/>
    <p:sldId id="347" r:id="rId34"/>
    <p:sldId id="348" r:id="rId35"/>
    <p:sldId id="378" r:id="rId36"/>
    <p:sldId id="434" r:id="rId37"/>
    <p:sldId id="349" r:id="rId38"/>
    <p:sldId id="267" r:id="rId39"/>
    <p:sldId id="436" r:id="rId40"/>
    <p:sldId id="437" r:id="rId41"/>
    <p:sldId id="438" r:id="rId42"/>
    <p:sldId id="439" r:id="rId43"/>
    <p:sldId id="441" r:id="rId44"/>
    <p:sldId id="443" r:id="rId45"/>
    <p:sldId id="445" r:id="rId46"/>
    <p:sldId id="444" r:id="rId47"/>
    <p:sldId id="315" r:id="rId48"/>
    <p:sldId id="279" r:id="rId49"/>
  </p:sldIdLst>
  <p:sldSz cx="9144000" cy="5149850"/>
  <p:notesSz cx="6858000" cy="9144000"/>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75A"/>
    <a:srgbClr val="BA8C78"/>
    <a:srgbClr val="FF0030"/>
    <a:srgbClr val="006AB3"/>
    <a:srgbClr val="FFFF00"/>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90200" autoAdjust="0"/>
  </p:normalViewPr>
  <p:slideViewPr>
    <p:cSldViewPr showGuides="1">
      <p:cViewPr varScale="1">
        <p:scale>
          <a:sx n="106" d="100"/>
          <a:sy n="106" d="100"/>
        </p:scale>
        <p:origin x="800" y="176"/>
      </p:cViewPr>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0" d="100"/>
          <a:sy n="70" d="100"/>
        </p:scale>
        <p:origin x="241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A9F9B6-7E39-4432-BDDE-315EE502332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DF5712A2-6474-4D8E-8F17-F0926E9F6356}">
      <dgm:prSet phldrT="[Text]" custT="1"/>
      <dgm:spPr>
        <a:solidFill>
          <a:schemeClr val="tx2"/>
        </a:solidFill>
      </dgm:spPr>
      <dgm:t>
        <a:bodyPr/>
        <a:lstStyle/>
        <a:p>
          <a:r>
            <a:rPr lang="de-DE" sz="1600" dirty="0"/>
            <a:t>Kooperationsprinzip</a:t>
          </a:r>
        </a:p>
      </dgm:t>
    </dgm:pt>
    <dgm:pt modelId="{681AE568-3B78-49C8-BB2E-7208A00B10BC}" type="parTrans" cxnId="{DBCA2F30-0012-4188-B763-403DBEFC266A}">
      <dgm:prSet/>
      <dgm:spPr/>
      <dgm:t>
        <a:bodyPr/>
        <a:lstStyle/>
        <a:p>
          <a:endParaRPr lang="de-DE"/>
        </a:p>
      </dgm:t>
    </dgm:pt>
    <dgm:pt modelId="{EBFC3759-6BAB-492E-B167-A4AEA500E00A}" type="sibTrans" cxnId="{DBCA2F30-0012-4188-B763-403DBEFC266A}">
      <dgm:prSet/>
      <dgm:spPr/>
      <dgm:t>
        <a:bodyPr/>
        <a:lstStyle/>
        <a:p>
          <a:endParaRPr lang="de-DE"/>
        </a:p>
      </dgm:t>
    </dgm:pt>
    <dgm:pt modelId="{12FB59FA-D684-489C-9F39-D80A49FD98AA}">
      <dgm:prSet phldrT="[Text]" custT="1"/>
      <dgm:spPr>
        <a:solidFill>
          <a:schemeClr val="accent3">
            <a:lumMod val="75000"/>
          </a:schemeClr>
        </a:solidFill>
        <a:ln>
          <a:noFill/>
        </a:ln>
      </dgm:spPr>
      <dgm:t>
        <a:bodyPr/>
        <a:lstStyle/>
        <a:p>
          <a:r>
            <a:rPr lang="de-DE" sz="1600" dirty="0"/>
            <a:t>Quantität</a:t>
          </a:r>
        </a:p>
      </dgm:t>
    </dgm:pt>
    <dgm:pt modelId="{B088B85E-EADE-409F-A9C7-1EF321369C3A}" type="parTrans" cxnId="{796E7A11-0052-429A-9F52-F24F22A523F7}">
      <dgm:prSet/>
      <dgm:spPr>
        <a:solidFill>
          <a:schemeClr val="tx2"/>
        </a:solidFill>
        <a:ln w="19050">
          <a:solidFill>
            <a:schemeClr val="tx2"/>
          </a:solidFill>
        </a:ln>
      </dgm:spPr>
      <dgm:t>
        <a:bodyPr/>
        <a:lstStyle/>
        <a:p>
          <a:endParaRPr lang="de-DE"/>
        </a:p>
      </dgm:t>
    </dgm:pt>
    <dgm:pt modelId="{4B879B14-00D9-444C-B18A-6105CABDF3A9}" type="sibTrans" cxnId="{796E7A11-0052-429A-9F52-F24F22A523F7}">
      <dgm:prSet/>
      <dgm:spPr/>
      <dgm:t>
        <a:bodyPr/>
        <a:lstStyle/>
        <a:p>
          <a:endParaRPr lang="de-DE"/>
        </a:p>
      </dgm:t>
    </dgm:pt>
    <dgm:pt modelId="{AC872961-C7C3-454A-B667-EF79B08912C0}">
      <dgm:prSet phldrT="[Text]" custT="1"/>
      <dgm:spPr>
        <a:solidFill>
          <a:schemeClr val="accent4">
            <a:lumMod val="75000"/>
          </a:schemeClr>
        </a:solidFill>
        <a:ln>
          <a:noFill/>
        </a:ln>
      </dgm:spPr>
      <dgm:t>
        <a:bodyPr/>
        <a:lstStyle/>
        <a:p>
          <a:r>
            <a:rPr lang="de-DE" sz="1600" dirty="0"/>
            <a:t>Qualität</a:t>
          </a:r>
        </a:p>
      </dgm:t>
    </dgm:pt>
    <dgm:pt modelId="{2D3D4EAE-6697-4D3A-AB58-B6CD5CB363AC}" type="parTrans" cxnId="{BDA9D00E-7D4F-42E7-9537-578532C48838}">
      <dgm:prSet/>
      <dgm:spPr>
        <a:ln w="19050">
          <a:solidFill>
            <a:schemeClr val="tx2"/>
          </a:solidFill>
        </a:ln>
      </dgm:spPr>
      <dgm:t>
        <a:bodyPr/>
        <a:lstStyle/>
        <a:p>
          <a:endParaRPr lang="de-DE"/>
        </a:p>
      </dgm:t>
    </dgm:pt>
    <dgm:pt modelId="{17BDAFA2-0B9E-49D6-B945-48CF62D74BEE}" type="sibTrans" cxnId="{BDA9D00E-7D4F-42E7-9537-578532C48838}">
      <dgm:prSet/>
      <dgm:spPr/>
      <dgm:t>
        <a:bodyPr/>
        <a:lstStyle/>
        <a:p>
          <a:endParaRPr lang="de-DE"/>
        </a:p>
      </dgm:t>
    </dgm:pt>
    <dgm:pt modelId="{2CADC955-69E6-4870-8C33-73F00469F994}">
      <dgm:prSet phldrT="[Text]" custT="1"/>
      <dgm:spPr>
        <a:solidFill>
          <a:srgbClr val="00B050"/>
        </a:solidFill>
        <a:ln>
          <a:noFill/>
        </a:ln>
      </dgm:spPr>
      <dgm:t>
        <a:bodyPr/>
        <a:lstStyle/>
        <a:p>
          <a:r>
            <a:rPr lang="de-DE" sz="1600" dirty="0"/>
            <a:t>Relation</a:t>
          </a:r>
        </a:p>
      </dgm:t>
    </dgm:pt>
    <dgm:pt modelId="{8A2CE3B8-87B4-4127-8C35-997EB50700CD}" type="parTrans" cxnId="{EDCB4796-DA37-4F59-AE0C-0665E5791A39}">
      <dgm:prSet/>
      <dgm:spPr>
        <a:ln w="19050">
          <a:solidFill>
            <a:schemeClr val="tx2"/>
          </a:solidFill>
        </a:ln>
      </dgm:spPr>
      <dgm:t>
        <a:bodyPr/>
        <a:lstStyle/>
        <a:p>
          <a:endParaRPr lang="de-DE"/>
        </a:p>
      </dgm:t>
    </dgm:pt>
    <dgm:pt modelId="{567D8545-E9BE-4B71-A922-D3018C666718}" type="sibTrans" cxnId="{EDCB4796-DA37-4F59-AE0C-0665E5791A39}">
      <dgm:prSet/>
      <dgm:spPr/>
      <dgm:t>
        <a:bodyPr/>
        <a:lstStyle/>
        <a:p>
          <a:endParaRPr lang="de-DE"/>
        </a:p>
      </dgm:t>
    </dgm:pt>
    <dgm:pt modelId="{9B3B750A-CDE6-45AD-B90F-7028857EBC80}">
      <dgm:prSet custT="1"/>
      <dgm:spPr>
        <a:solidFill>
          <a:schemeClr val="accent6">
            <a:lumMod val="50000"/>
          </a:schemeClr>
        </a:solidFill>
        <a:ln>
          <a:noFill/>
        </a:ln>
      </dgm:spPr>
      <dgm:t>
        <a:bodyPr/>
        <a:lstStyle/>
        <a:p>
          <a:r>
            <a:rPr lang="de-DE" sz="1600" dirty="0"/>
            <a:t>Modalität</a:t>
          </a:r>
        </a:p>
      </dgm:t>
    </dgm:pt>
    <dgm:pt modelId="{669EADA8-E3E3-441F-A1AA-3C430B31EE65}" type="parTrans" cxnId="{F55172F0-A3F7-4062-BA97-37F336479328}">
      <dgm:prSet/>
      <dgm:spPr>
        <a:ln w="19050">
          <a:solidFill>
            <a:schemeClr val="tx2"/>
          </a:solidFill>
        </a:ln>
      </dgm:spPr>
      <dgm:t>
        <a:bodyPr/>
        <a:lstStyle/>
        <a:p>
          <a:endParaRPr lang="de-DE"/>
        </a:p>
      </dgm:t>
    </dgm:pt>
    <dgm:pt modelId="{DF416621-89EC-4696-8E5A-F679D6AE254F}" type="sibTrans" cxnId="{F55172F0-A3F7-4062-BA97-37F336479328}">
      <dgm:prSet/>
      <dgm:spPr/>
      <dgm:t>
        <a:bodyPr/>
        <a:lstStyle/>
        <a:p>
          <a:endParaRPr lang="de-DE"/>
        </a:p>
      </dgm:t>
    </dgm:pt>
    <dgm:pt modelId="{74229905-75B3-4885-B094-3F8CDAC0EBAC}" type="pres">
      <dgm:prSet presAssocID="{18A9F9B6-7E39-4432-BDDE-315EE502332E}" presName="hierChild1" presStyleCnt="0">
        <dgm:presLayoutVars>
          <dgm:orgChart val="1"/>
          <dgm:chPref val="1"/>
          <dgm:dir/>
          <dgm:animOne val="branch"/>
          <dgm:animLvl val="lvl"/>
          <dgm:resizeHandles/>
        </dgm:presLayoutVars>
      </dgm:prSet>
      <dgm:spPr/>
    </dgm:pt>
    <dgm:pt modelId="{3AC04827-24B5-4C81-B6F0-1D283AB5E43E}" type="pres">
      <dgm:prSet presAssocID="{DF5712A2-6474-4D8E-8F17-F0926E9F6356}" presName="hierRoot1" presStyleCnt="0">
        <dgm:presLayoutVars>
          <dgm:hierBranch val="init"/>
        </dgm:presLayoutVars>
      </dgm:prSet>
      <dgm:spPr/>
    </dgm:pt>
    <dgm:pt modelId="{6639D7C5-5DCB-418F-AD80-0D903546F7F5}" type="pres">
      <dgm:prSet presAssocID="{DF5712A2-6474-4D8E-8F17-F0926E9F6356}" presName="rootComposite1" presStyleCnt="0"/>
      <dgm:spPr/>
    </dgm:pt>
    <dgm:pt modelId="{7A5A81DA-4D39-4725-9A93-C16159A09657}" type="pres">
      <dgm:prSet presAssocID="{DF5712A2-6474-4D8E-8F17-F0926E9F6356}" presName="rootText1" presStyleLbl="node0" presStyleIdx="0" presStyleCnt="1" custScaleX="160591" custScaleY="77543" custLinFactNeighborX="-3388" custLinFactNeighborY="-48506">
        <dgm:presLayoutVars>
          <dgm:chPref val="3"/>
        </dgm:presLayoutVars>
      </dgm:prSet>
      <dgm:spPr/>
    </dgm:pt>
    <dgm:pt modelId="{AAB2633A-7481-45B6-ACDB-3B77DF3665E1}" type="pres">
      <dgm:prSet presAssocID="{DF5712A2-6474-4D8E-8F17-F0926E9F6356}" presName="rootConnector1" presStyleLbl="node1" presStyleIdx="0" presStyleCnt="0"/>
      <dgm:spPr/>
    </dgm:pt>
    <dgm:pt modelId="{625F9630-A52F-4A52-A101-00F5C8E05886}" type="pres">
      <dgm:prSet presAssocID="{DF5712A2-6474-4D8E-8F17-F0926E9F6356}" presName="hierChild2" presStyleCnt="0"/>
      <dgm:spPr/>
    </dgm:pt>
    <dgm:pt modelId="{3DF4C4E5-F2EB-438D-A289-2204B0CB8A13}" type="pres">
      <dgm:prSet presAssocID="{B088B85E-EADE-409F-A9C7-1EF321369C3A}" presName="Name37" presStyleLbl="parChTrans1D2" presStyleIdx="0" presStyleCnt="4"/>
      <dgm:spPr/>
    </dgm:pt>
    <dgm:pt modelId="{3A8D9A3A-2334-4050-AE74-49167FCFC199}" type="pres">
      <dgm:prSet presAssocID="{12FB59FA-D684-489C-9F39-D80A49FD98AA}" presName="hierRoot2" presStyleCnt="0">
        <dgm:presLayoutVars>
          <dgm:hierBranch val="init"/>
        </dgm:presLayoutVars>
      </dgm:prSet>
      <dgm:spPr/>
    </dgm:pt>
    <dgm:pt modelId="{2C34F2F4-2C5B-4660-99C7-0E21A9D5C640}" type="pres">
      <dgm:prSet presAssocID="{12FB59FA-D684-489C-9F39-D80A49FD98AA}" presName="rootComposite" presStyleCnt="0"/>
      <dgm:spPr/>
    </dgm:pt>
    <dgm:pt modelId="{9812E2E6-FAFB-40B3-8884-462A4440C9EE}" type="pres">
      <dgm:prSet presAssocID="{12FB59FA-D684-489C-9F39-D80A49FD98AA}" presName="rootText" presStyleLbl="node2" presStyleIdx="0" presStyleCnt="4" custScaleX="91451" custScaleY="124941">
        <dgm:presLayoutVars>
          <dgm:chPref val="3"/>
        </dgm:presLayoutVars>
      </dgm:prSet>
      <dgm:spPr>
        <a:prstGeom prst="downArrowCallout">
          <a:avLst/>
        </a:prstGeom>
      </dgm:spPr>
    </dgm:pt>
    <dgm:pt modelId="{A03C4CAF-178D-4FCE-97D8-7C1388A4DAFB}" type="pres">
      <dgm:prSet presAssocID="{12FB59FA-D684-489C-9F39-D80A49FD98AA}" presName="rootConnector" presStyleLbl="node2" presStyleIdx="0" presStyleCnt="4"/>
      <dgm:spPr/>
    </dgm:pt>
    <dgm:pt modelId="{10809472-C7A1-423E-B093-D6D83BFF7962}" type="pres">
      <dgm:prSet presAssocID="{12FB59FA-D684-489C-9F39-D80A49FD98AA}" presName="hierChild4" presStyleCnt="0"/>
      <dgm:spPr/>
    </dgm:pt>
    <dgm:pt modelId="{66371C26-D691-42C8-A59D-90264A8B4AAB}" type="pres">
      <dgm:prSet presAssocID="{12FB59FA-D684-489C-9F39-D80A49FD98AA}" presName="hierChild5" presStyleCnt="0"/>
      <dgm:spPr/>
    </dgm:pt>
    <dgm:pt modelId="{730699E0-33E0-4D2F-ACDE-E7DC5431D9AF}" type="pres">
      <dgm:prSet presAssocID="{2D3D4EAE-6697-4D3A-AB58-B6CD5CB363AC}" presName="Name37" presStyleLbl="parChTrans1D2" presStyleIdx="1" presStyleCnt="4"/>
      <dgm:spPr/>
    </dgm:pt>
    <dgm:pt modelId="{EF474CB1-D840-46D7-8DCB-9B9613BE5EEA}" type="pres">
      <dgm:prSet presAssocID="{AC872961-C7C3-454A-B667-EF79B08912C0}" presName="hierRoot2" presStyleCnt="0">
        <dgm:presLayoutVars>
          <dgm:hierBranch val="init"/>
        </dgm:presLayoutVars>
      </dgm:prSet>
      <dgm:spPr/>
    </dgm:pt>
    <dgm:pt modelId="{1B1594C4-27DD-4337-9FDB-E85EB060BD4B}" type="pres">
      <dgm:prSet presAssocID="{AC872961-C7C3-454A-B667-EF79B08912C0}" presName="rootComposite" presStyleCnt="0"/>
      <dgm:spPr/>
    </dgm:pt>
    <dgm:pt modelId="{9A34A302-4202-4F0E-8AEA-02B186C8C512}" type="pres">
      <dgm:prSet presAssocID="{AC872961-C7C3-454A-B667-EF79B08912C0}" presName="rootText" presStyleLbl="node2" presStyleIdx="1" presStyleCnt="4" custScaleX="91451" custScaleY="124941">
        <dgm:presLayoutVars>
          <dgm:chPref val="3"/>
        </dgm:presLayoutVars>
      </dgm:prSet>
      <dgm:spPr>
        <a:prstGeom prst="downArrowCallout">
          <a:avLst/>
        </a:prstGeom>
      </dgm:spPr>
    </dgm:pt>
    <dgm:pt modelId="{63531FBA-ABC7-4306-82FC-B86DA90562E6}" type="pres">
      <dgm:prSet presAssocID="{AC872961-C7C3-454A-B667-EF79B08912C0}" presName="rootConnector" presStyleLbl="node2" presStyleIdx="1" presStyleCnt="4"/>
      <dgm:spPr/>
    </dgm:pt>
    <dgm:pt modelId="{318F8902-EC41-47AB-AF66-6CF9D01B7048}" type="pres">
      <dgm:prSet presAssocID="{AC872961-C7C3-454A-B667-EF79B08912C0}" presName="hierChild4" presStyleCnt="0"/>
      <dgm:spPr/>
    </dgm:pt>
    <dgm:pt modelId="{A54E4111-0E1E-47AB-8329-1EDBBA113BA4}" type="pres">
      <dgm:prSet presAssocID="{AC872961-C7C3-454A-B667-EF79B08912C0}" presName="hierChild5" presStyleCnt="0"/>
      <dgm:spPr/>
    </dgm:pt>
    <dgm:pt modelId="{E98EB1D0-D591-42FF-BE47-A9A2616D0996}" type="pres">
      <dgm:prSet presAssocID="{8A2CE3B8-87B4-4127-8C35-997EB50700CD}" presName="Name37" presStyleLbl="parChTrans1D2" presStyleIdx="2" presStyleCnt="4"/>
      <dgm:spPr/>
    </dgm:pt>
    <dgm:pt modelId="{01276D4E-D7F5-4680-A6D3-D498EE020140}" type="pres">
      <dgm:prSet presAssocID="{2CADC955-69E6-4870-8C33-73F00469F994}" presName="hierRoot2" presStyleCnt="0">
        <dgm:presLayoutVars>
          <dgm:hierBranch val="init"/>
        </dgm:presLayoutVars>
      </dgm:prSet>
      <dgm:spPr/>
    </dgm:pt>
    <dgm:pt modelId="{E53E569C-3C2A-433A-A17B-8A9282BAC7F2}" type="pres">
      <dgm:prSet presAssocID="{2CADC955-69E6-4870-8C33-73F00469F994}" presName="rootComposite" presStyleCnt="0"/>
      <dgm:spPr/>
    </dgm:pt>
    <dgm:pt modelId="{FC000DF3-666B-4923-B9D4-91F4CB22AE6C}" type="pres">
      <dgm:prSet presAssocID="{2CADC955-69E6-4870-8C33-73F00469F994}" presName="rootText" presStyleLbl="node2" presStyleIdx="2" presStyleCnt="4" custScaleX="91451" custScaleY="124941">
        <dgm:presLayoutVars>
          <dgm:chPref val="3"/>
        </dgm:presLayoutVars>
      </dgm:prSet>
      <dgm:spPr>
        <a:prstGeom prst="downArrowCallout">
          <a:avLst/>
        </a:prstGeom>
      </dgm:spPr>
    </dgm:pt>
    <dgm:pt modelId="{2FF6E376-A1A8-46D2-84DF-95EC976AB12C}" type="pres">
      <dgm:prSet presAssocID="{2CADC955-69E6-4870-8C33-73F00469F994}" presName="rootConnector" presStyleLbl="node2" presStyleIdx="2" presStyleCnt="4"/>
      <dgm:spPr/>
    </dgm:pt>
    <dgm:pt modelId="{73D32B72-9A08-404C-8B51-740ED880D7B6}" type="pres">
      <dgm:prSet presAssocID="{2CADC955-69E6-4870-8C33-73F00469F994}" presName="hierChild4" presStyleCnt="0"/>
      <dgm:spPr/>
    </dgm:pt>
    <dgm:pt modelId="{15EE4626-7B86-4596-BE23-6FBB4403B0E0}" type="pres">
      <dgm:prSet presAssocID="{2CADC955-69E6-4870-8C33-73F00469F994}" presName="hierChild5" presStyleCnt="0"/>
      <dgm:spPr/>
    </dgm:pt>
    <dgm:pt modelId="{63AF1F9B-A322-4FFA-A775-08679AC1BC0F}" type="pres">
      <dgm:prSet presAssocID="{669EADA8-E3E3-441F-A1AA-3C430B31EE65}" presName="Name37" presStyleLbl="parChTrans1D2" presStyleIdx="3" presStyleCnt="4"/>
      <dgm:spPr/>
    </dgm:pt>
    <dgm:pt modelId="{002954F2-2146-4EDA-8249-9337F6845A31}" type="pres">
      <dgm:prSet presAssocID="{9B3B750A-CDE6-45AD-B90F-7028857EBC80}" presName="hierRoot2" presStyleCnt="0">
        <dgm:presLayoutVars>
          <dgm:hierBranch val="init"/>
        </dgm:presLayoutVars>
      </dgm:prSet>
      <dgm:spPr/>
    </dgm:pt>
    <dgm:pt modelId="{861522DB-C1C4-44C1-BB97-D4482CF6E680}" type="pres">
      <dgm:prSet presAssocID="{9B3B750A-CDE6-45AD-B90F-7028857EBC80}" presName="rootComposite" presStyleCnt="0"/>
      <dgm:spPr/>
    </dgm:pt>
    <dgm:pt modelId="{9AEDC0F5-1B03-4E92-A6BC-1759FA39198B}" type="pres">
      <dgm:prSet presAssocID="{9B3B750A-CDE6-45AD-B90F-7028857EBC80}" presName="rootText" presStyleLbl="node2" presStyleIdx="3" presStyleCnt="4" custScaleX="91451" custScaleY="124941">
        <dgm:presLayoutVars>
          <dgm:chPref val="3"/>
        </dgm:presLayoutVars>
      </dgm:prSet>
      <dgm:spPr>
        <a:prstGeom prst="downArrowCallout">
          <a:avLst/>
        </a:prstGeom>
      </dgm:spPr>
    </dgm:pt>
    <dgm:pt modelId="{F74C7D77-7E0D-4A5F-816F-A96865AFC714}" type="pres">
      <dgm:prSet presAssocID="{9B3B750A-CDE6-45AD-B90F-7028857EBC80}" presName="rootConnector" presStyleLbl="node2" presStyleIdx="3" presStyleCnt="4"/>
      <dgm:spPr/>
    </dgm:pt>
    <dgm:pt modelId="{5960AC19-E1EF-479D-9D8A-B7F1A1DF3AE0}" type="pres">
      <dgm:prSet presAssocID="{9B3B750A-CDE6-45AD-B90F-7028857EBC80}" presName="hierChild4" presStyleCnt="0"/>
      <dgm:spPr/>
    </dgm:pt>
    <dgm:pt modelId="{9A23CA3D-68BB-4C9F-9C44-EFFB3136616A}" type="pres">
      <dgm:prSet presAssocID="{9B3B750A-CDE6-45AD-B90F-7028857EBC80}" presName="hierChild5" presStyleCnt="0"/>
      <dgm:spPr/>
    </dgm:pt>
    <dgm:pt modelId="{7074A7DD-3DE7-4CFC-9A0B-9F251EBD9FE5}" type="pres">
      <dgm:prSet presAssocID="{DF5712A2-6474-4D8E-8F17-F0926E9F6356}" presName="hierChild3" presStyleCnt="0"/>
      <dgm:spPr/>
    </dgm:pt>
  </dgm:ptLst>
  <dgm:cxnLst>
    <dgm:cxn modelId="{9AE50206-6CDA-4C5D-A786-AD3A2402BF40}" type="presOf" srcId="{9B3B750A-CDE6-45AD-B90F-7028857EBC80}" destId="{F74C7D77-7E0D-4A5F-816F-A96865AFC714}" srcOrd="1" destOrd="0" presId="urn:microsoft.com/office/officeart/2005/8/layout/orgChart1"/>
    <dgm:cxn modelId="{BDA9D00E-7D4F-42E7-9537-578532C48838}" srcId="{DF5712A2-6474-4D8E-8F17-F0926E9F6356}" destId="{AC872961-C7C3-454A-B667-EF79B08912C0}" srcOrd="1" destOrd="0" parTransId="{2D3D4EAE-6697-4D3A-AB58-B6CD5CB363AC}" sibTransId="{17BDAFA2-0B9E-49D6-B945-48CF62D74BEE}"/>
    <dgm:cxn modelId="{796E7A11-0052-429A-9F52-F24F22A523F7}" srcId="{DF5712A2-6474-4D8E-8F17-F0926E9F6356}" destId="{12FB59FA-D684-489C-9F39-D80A49FD98AA}" srcOrd="0" destOrd="0" parTransId="{B088B85E-EADE-409F-A9C7-1EF321369C3A}" sibTransId="{4B879B14-00D9-444C-B18A-6105CABDF3A9}"/>
    <dgm:cxn modelId="{3DD7571E-2F1A-4021-9E45-A19E2E51B298}" type="presOf" srcId="{AC872961-C7C3-454A-B667-EF79B08912C0}" destId="{63531FBA-ABC7-4306-82FC-B86DA90562E6}" srcOrd="1" destOrd="0" presId="urn:microsoft.com/office/officeart/2005/8/layout/orgChart1"/>
    <dgm:cxn modelId="{DBCA2F30-0012-4188-B763-403DBEFC266A}" srcId="{18A9F9B6-7E39-4432-BDDE-315EE502332E}" destId="{DF5712A2-6474-4D8E-8F17-F0926E9F6356}" srcOrd="0" destOrd="0" parTransId="{681AE568-3B78-49C8-BB2E-7208A00B10BC}" sibTransId="{EBFC3759-6BAB-492E-B167-A4AEA500E00A}"/>
    <dgm:cxn modelId="{AA74C04A-B54A-40F6-B841-A221A73CB0C6}" type="presOf" srcId="{12FB59FA-D684-489C-9F39-D80A49FD98AA}" destId="{9812E2E6-FAFB-40B3-8884-462A4440C9EE}" srcOrd="0" destOrd="0" presId="urn:microsoft.com/office/officeart/2005/8/layout/orgChart1"/>
    <dgm:cxn modelId="{5C0D5158-8258-411F-A66E-A54455CDA10F}" type="presOf" srcId="{2CADC955-69E6-4870-8C33-73F00469F994}" destId="{2FF6E376-A1A8-46D2-84DF-95EC976AB12C}" srcOrd="1" destOrd="0" presId="urn:microsoft.com/office/officeart/2005/8/layout/orgChart1"/>
    <dgm:cxn modelId="{563EDE59-B8C9-40E5-8C1B-6F9AEA1EE6BF}" type="presOf" srcId="{AC872961-C7C3-454A-B667-EF79B08912C0}" destId="{9A34A302-4202-4F0E-8AEA-02B186C8C512}" srcOrd="0" destOrd="0" presId="urn:microsoft.com/office/officeart/2005/8/layout/orgChart1"/>
    <dgm:cxn modelId="{9DBC365B-14A0-4ED3-A50D-C057C4326142}" type="presOf" srcId="{2CADC955-69E6-4870-8C33-73F00469F994}" destId="{FC000DF3-666B-4923-B9D4-91F4CB22AE6C}" srcOrd="0" destOrd="0" presId="urn:microsoft.com/office/officeart/2005/8/layout/orgChart1"/>
    <dgm:cxn modelId="{A540C86E-C4CA-4329-A963-C88D2B3A5681}" type="presOf" srcId="{DF5712A2-6474-4D8E-8F17-F0926E9F6356}" destId="{AAB2633A-7481-45B6-ACDB-3B77DF3665E1}" srcOrd="1" destOrd="0" presId="urn:microsoft.com/office/officeart/2005/8/layout/orgChart1"/>
    <dgm:cxn modelId="{5B574472-E727-476E-B53F-77FEFDBBDE79}" type="presOf" srcId="{669EADA8-E3E3-441F-A1AA-3C430B31EE65}" destId="{63AF1F9B-A322-4FFA-A775-08679AC1BC0F}" srcOrd="0" destOrd="0" presId="urn:microsoft.com/office/officeart/2005/8/layout/orgChart1"/>
    <dgm:cxn modelId="{69342A73-B789-422B-9C95-5D5631EF4501}" type="presOf" srcId="{B088B85E-EADE-409F-A9C7-1EF321369C3A}" destId="{3DF4C4E5-F2EB-438D-A289-2204B0CB8A13}" srcOrd="0" destOrd="0" presId="urn:microsoft.com/office/officeart/2005/8/layout/orgChart1"/>
    <dgm:cxn modelId="{9D21EE74-5A80-47CE-8534-2D02E0A87707}" type="presOf" srcId="{DF5712A2-6474-4D8E-8F17-F0926E9F6356}" destId="{7A5A81DA-4D39-4725-9A93-C16159A09657}" srcOrd="0" destOrd="0" presId="urn:microsoft.com/office/officeart/2005/8/layout/orgChart1"/>
    <dgm:cxn modelId="{6828718C-80A6-4F19-9752-9F3F7D347AF7}" type="presOf" srcId="{9B3B750A-CDE6-45AD-B90F-7028857EBC80}" destId="{9AEDC0F5-1B03-4E92-A6BC-1759FA39198B}" srcOrd="0" destOrd="0" presId="urn:microsoft.com/office/officeart/2005/8/layout/orgChart1"/>
    <dgm:cxn modelId="{BCA2B08D-A149-4E1F-BCFC-7AD1937ADA41}" type="presOf" srcId="{12FB59FA-D684-489C-9F39-D80A49FD98AA}" destId="{A03C4CAF-178D-4FCE-97D8-7C1388A4DAFB}" srcOrd="1" destOrd="0" presId="urn:microsoft.com/office/officeart/2005/8/layout/orgChart1"/>
    <dgm:cxn modelId="{EDCB4796-DA37-4F59-AE0C-0665E5791A39}" srcId="{DF5712A2-6474-4D8E-8F17-F0926E9F6356}" destId="{2CADC955-69E6-4870-8C33-73F00469F994}" srcOrd="2" destOrd="0" parTransId="{8A2CE3B8-87B4-4127-8C35-997EB50700CD}" sibTransId="{567D8545-E9BE-4B71-A922-D3018C666718}"/>
    <dgm:cxn modelId="{A48291D6-39B8-404C-A75C-F02DD9B5AE34}" type="presOf" srcId="{18A9F9B6-7E39-4432-BDDE-315EE502332E}" destId="{74229905-75B3-4885-B094-3F8CDAC0EBAC}" srcOrd="0" destOrd="0" presId="urn:microsoft.com/office/officeart/2005/8/layout/orgChart1"/>
    <dgm:cxn modelId="{F55172F0-A3F7-4062-BA97-37F336479328}" srcId="{DF5712A2-6474-4D8E-8F17-F0926E9F6356}" destId="{9B3B750A-CDE6-45AD-B90F-7028857EBC80}" srcOrd="3" destOrd="0" parTransId="{669EADA8-E3E3-441F-A1AA-3C430B31EE65}" sibTransId="{DF416621-89EC-4696-8E5A-F679D6AE254F}"/>
    <dgm:cxn modelId="{B12AF8F6-6499-4EAB-A471-CD7016B914D2}" type="presOf" srcId="{8A2CE3B8-87B4-4127-8C35-997EB50700CD}" destId="{E98EB1D0-D591-42FF-BE47-A9A2616D0996}" srcOrd="0" destOrd="0" presId="urn:microsoft.com/office/officeart/2005/8/layout/orgChart1"/>
    <dgm:cxn modelId="{CBE4F8F6-7843-4255-9333-5726666279DA}" type="presOf" srcId="{2D3D4EAE-6697-4D3A-AB58-B6CD5CB363AC}" destId="{730699E0-33E0-4D2F-ACDE-E7DC5431D9AF}" srcOrd="0" destOrd="0" presId="urn:microsoft.com/office/officeart/2005/8/layout/orgChart1"/>
    <dgm:cxn modelId="{575333B3-0512-4D7D-94CF-06E760DD0B00}" type="presParOf" srcId="{74229905-75B3-4885-B094-3F8CDAC0EBAC}" destId="{3AC04827-24B5-4C81-B6F0-1D283AB5E43E}" srcOrd="0" destOrd="0" presId="urn:microsoft.com/office/officeart/2005/8/layout/orgChart1"/>
    <dgm:cxn modelId="{2D245119-2981-4EA9-B117-E08E339BB005}" type="presParOf" srcId="{3AC04827-24B5-4C81-B6F0-1D283AB5E43E}" destId="{6639D7C5-5DCB-418F-AD80-0D903546F7F5}" srcOrd="0" destOrd="0" presId="urn:microsoft.com/office/officeart/2005/8/layout/orgChart1"/>
    <dgm:cxn modelId="{B5F35112-5D4A-4534-9070-5D477B3D4189}" type="presParOf" srcId="{6639D7C5-5DCB-418F-AD80-0D903546F7F5}" destId="{7A5A81DA-4D39-4725-9A93-C16159A09657}" srcOrd="0" destOrd="0" presId="urn:microsoft.com/office/officeart/2005/8/layout/orgChart1"/>
    <dgm:cxn modelId="{534CAABA-A3D8-421E-8135-CC2323790DCA}" type="presParOf" srcId="{6639D7C5-5DCB-418F-AD80-0D903546F7F5}" destId="{AAB2633A-7481-45B6-ACDB-3B77DF3665E1}" srcOrd="1" destOrd="0" presId="urn:microsoft.com/office/officeart/2005/8/layout/orgChart1"/>
    <dgm:cxn modelId="{B6B48C69-C226-4296-9C7A-0A38F06899A7}" type="presParOf" srcId="{3AC04827-24B5-4C81-B6F0-1D283AB5E43E}" destId="{625F9630-A52F-4A52-A101-00F5C8E05886}" srcOrd="1" destOrd="0" presId="urn:microsoft.com/office/officeart/2005/8/layout/orgChart1"/>
    <dgm:cxn modelId="{07AB2C88-3644-4FA7-BEFF-E317C2C927E2}" type="presParOf" srcId="{625F9630-A52F-4A52-A101-00F5C8E05886}" destId="{3DF4C4E5-F2EB-438D-A289-2204B0CB8A13}" srcOrd="0" destOrd="0" presId="urn:microsoft.com/office/officeart/2005/8/layout/orgChart1"/>
    <dgm:cxn modelId="{5CCB30EC-4E18-4B21-A5D8-C330FDBF521B}" type="presParOf" srcId="{625F9630-A52F-4A52-A101-00F5C8E05886}" destId="{3A8D9A3A-2334-4050-AE74-49167FCFC199}" srcOrd="1" destOrd="0" presId="urn:microsoft.com/office/officeart/2005/8/layout/orgChart1"/>
    <dgm:cxn modelId="{0F1DD135-04AE-45DE-9E01-1E1027256913}" type="presParOf" srcId="{3A8D9A3A-2334-4050-AE74-49167FCFC199}" destId="{2C34F2F4-2C5B-4660-99C7-0E21A9D5C640}" srcOrd="0" destOrd="0" presId="urn:microsoft.com/office/officeart/2005/8/layout/orgChart1"/>
    <dgm:cxn modelId="{FEE0C27B-0725-4691-AD92-A73E019A5FD7}" type="presParOf" srcId="{2C34F2F4-2C5B-4660-99C7-0E21A9D5C640}" destId="{9812E2E6-FAFB-40B3-8884-462A4440C9EE}" srcOrd="0" destOrd="0" presId="urn:microsoft.com/office/officeart/2005/8/layout/orgChart1"/>
    <dgm:cxn modelId="{EF4BA931-22F7-4287-963D-0206E2D86D2D}" type="presParOf" srcId="{2C34F2F4-2C5B-4660-99C7-0E21A9D5C640}" destId="{A03C4CAF-178D-4FCE-97D8-7C1388A4DAFB}" srcOrd="1" destOrd="0" presId="urn:microsoft.com/office/officeart/2005/8/layout/orgChart1"/>
    <dgm:cxn modelId="{CAF46E08-7F99-4437-9C53-3E429CAFED28}" type="presParOf" srcId="{3A8D9A3A-2334-4050-AE74-49167FCFC199}" destId="{10809472-C7A1-423E-B093-D6D83BFF7962}" srcOrd="1" destOrd="0" presId="urn:microsoft.com/office/officeart/2005/8/layout/orgChart1"/>
    <dgm:cxn modelId="{66959DF1-48E2-42B8-8ED7-274DB29307CC}" type="presParOf" srcId="{3A8D9A3A-2334-4050-AE74-49167FCFC199}" destId="{66371C26-D691-42C8-A59D-90264A8B4AAB}" srcOrd="2" destOrd="0" presId="urn:microsoft.com/office/officeart/2005/8/layout/orgChart1"/>
    <dgm:cxn modelId="{1A87CF07-484F-4DCD-B4D1-6E87A95FCF88}" type="presParOf" srcId="{625F9630-A52F-4A52-A101-00F5C8E05886}" destId="{730699E0-33E0-4D2F-ACDE-E7DC5431D9AF}" srcOrd="2" destOrd="0" presId="urn:microsoft.com/office/officeart/2005/8/layout/orgChart1"/>
    <dgm:cxn modelId="{75615D67-3DF9-40FF-A385-66D36B133BF4}" type="presParOf" srcId="{625F9630-A52F-4A52-A101-00F5C8E05886}" destId="{EF474CB1-D840-46D7-8DCB-9B9613BE5EEA}" srcOrd="3" destOrd="0" presId="urn:microsoft.com/office/officeart/2005/8/layout/orgChart1"/>
    <dgm:cxn modelId="{D6083624-49D9-4143-82DD-0863A11207CD}" type="presParOf" srcId="{EF474CB1-D840-46D7-8DCB-9B9613BE5EEA}" destId="{1B1594C4-27DD-4337-9FDB-E85EB060BD4B}" srcOrd="0" destOrd="0" presId="urn:microsoft.com/office/officeart/2005/8/layout/orgChart1"/>
    <dgm:cxn modelId="{258E380C-B33D-46B9-8E6A-A054058CE28B}" type="presParOf" srcId="{1B1594C4-27DD-4337-9FDB-E85EB060BD4B}" destId="{9A34A302-4202-4F0E-8AEA-02B186C8C512}" srcOrd="0" destOrd="0" presId="urn:microsoft.com/office/officeart/2005/8/layout/orgChart1"/>
    <dgm:cxn modelId="{5C256F82-BE3A-4DAB-B9C7-04B7A6D1ED4A}" type="presParOf" srcId="{1B1594C4-27DD-4337-9FDB-E85EB060BD4B}" destId="{63531FBA-ABC7-4306-82FC-B86DA90562E6}" srcOrd="1" destOrd="0" presId="urn:microsoft.com/office/officeart/2005/8/layout/orgChart1"/>
    <dgm:cxn modelId="{58E0C8CB-C29A-4D79-88F4-43B7AA786E36}" type="presParOf" srcId="{EF474CB1-D840-46D7-8DCB-9B9613BE5EEA}" destId="{318F8902-EC41-47AB-AF66-6CF9D01B7048}" srcOrd="1" destOrd="0" presId="urn:microsoft.com/office/officeart/2005/8/layout/orgChart1"/>
    <dgm:cxn modelId="{A0791336-B7C9-42AB-8FAC-524D3696B3B9}" type="presParOf" srcId="{EF474CB1-D840-46D7-8DCB-9B9613BE5EEA}" destId="{A54E4111-0E1E-47AB-8329-1EDBBA113BA4}" srcOrd="2" destOrd="0" presId="urn:microsoft.com/office/officeart/2005/8/layout/orgChart1"/>
    <dgm:cxn modelId="{6CD91371-B1B7-43FF-BA82-CB7E7BA8DB7A}" type="presParOf" srcId="{625F9630-A52F-4A52-A101-00F5C8E05886}" destId="{E98EB1D0-D591-42FF-BE47-A9A2616D0996}" srcOrd="4" destOrd="0" presId="urn:microsoft.com/office/officeart/2005/8/layout/orgChart1"/>
    <dgm:cxn modelId="{90C0241B-8476-4FC6-9FC2-39530BA8D433}" type="presParOf" srcId="{625F9630-A52F-4A52-A101-00F5C8E05886}" destId="{01276D4E-D7F5-4680-A6D3-D498EE020140}" srcOrd="5" destOrd="0" presId="urn:microsoft.com/office/officeart/2005/8/layout/orgChart1"/>
    <dgm:cxn modelId="{611599D9-BF0B-4CB9-B5BA-B641248C9E0A}" type="presParOf" srcId="{01276D4E-D7F5-4680-A6D3-D498EE020140}" destId="{E53E569C-3C2A-433A-A17B-8A9282BAC7F2}" srcOrd="0" destOrd="0" presId="urn:microsoft.com/office/officeart/2005/8/layout/orgChart1"/>
    <dgm:cxn modelId="{EA419FC6-4179-4ACF-8C6D-D60D0660E72E}" type="presParOf" srcId="{E53E569C-3C2A-433A-A17B-8A9282BAC7F2}" destId="{FC000DF3-666B-4923-B9D4-91F4CB22AE6C}" srcOrd="0" destOrd="0" presId="urn:microsoft.com/office/officeart/2005/8/layout/orgChart1"/>
    <dgm:cxn modelId="{ED5DF310-2E9F-4F4C-A0FF-3832034B28B8}" type="presParOf" srcId="{E53E569C-3C2A-433A-A17B-8A9282BAC7F2}" destId="{2FF6E376-A1A8-46D2-84DF-95EC976AB12C}" srcOrd="1" destOrd="0" presId="urn:microsoft.com/office/officeart/2005/8/layout/orgChart1"/>
    <dgm:cxn modelId="{1C2E39B9-6347-404A-925B-1355BD7CA387}" type="presParOf" srcId="{01276D4E-D7F5-4680-A6D3-D498EE020140}" destId="{73D32B72-9A08-404C-8B51-740ED880D7B6}" srcOrd="1" destOrd="0" presId="urn:microsoft.com/office/officeart/2005/8/layout/orgChart1"/>
    <dgm:cxn modelId="{2B1106CD-040A-4F41-97DA-D4DCB824BA5C}" type="presParOf" srcId="{01276D4E-D7F5-4680-A6D3-D498EE020140}" destId="{15EE4626-7B86-4596-BE23-6FBB4403B0E0}" srcOrd="2" destOrd="0" presId="urn:microsoft.com/office/officeart/2005/8/layout/orgChart1"/>
    <dgm:cxn modelId="{4D6717F1-CD60-4E5F-B1E2-0D95E936E873}" type="presParOf" srcId="{625F9630-A52F-4A52-A101-00F5C8E05886}" destId="{63AF1F9B-A322-4FFA-A775-08679AC1BC0F}" srcOrd="6" destOrd="0" presId="urn:microsoft.com/office/officeart/2005/8/layout/orgChart1"/>
    <dgm:cxn modelId="{492DE28B-E48C-4CAE-AB45-42130EF51330}" type="presParOf" srcId="{625F9630-A52F-4A52-A101-00F5C8E05886}" destId="{002954F2-2146-4EDA-8249-9337F6845A31}" srcOrd="7" destOrd="0" presId="urn:microsoft.com/office/officeart/2005/8/layout/orgChart1"/>
    <dgm:cxn modelId="{FB6C0E00-CC35-4184-8D79-BAC9B7DDBE6D}" type="presParOf" srcId="{002954F2-2146-4EDA-8249-9337F6845A31}" destId="{861522DB-C1C4-44C1-BB97-D4482CF6E680}" srcOrd="0" destOrd="0" presId="urn:microsoft.com/office/officeart/2005/8/layout/orgChart1"/>
    <dgm:cxn modelId="{A49CEFF4-9BC2-4F46-BE9D-6644C877450A}" type="presParOf" srcId="{861522DB-C1C4-44C1-BB97-D4482CF6E680}" destId="{9AEDC0F5-1B03-4E92-A6BC-1759FA39198B}" srcOrd="0" destOrd="0" presId="urn:microsoft.com/office/officeart/2005/8/layout/orgChart1"/>
    <dgm:cxn modelId="{B1DBA542-D10C-4D6C-9085-3B5720326256}" type="presParOf" srcId="{861522DB-C1C4-44C1-BB97-D4482CF6E680}" destId="{F74C7D77-7E0D-4A5F-816F-A96865AFC714}" srcOrd="1" destOrd="0" presId="urn:microsoft.com/office/officeart/2005/8/layout/orgChart1"/>
    <dgm:cxn modelId="{A8E5B748-DDC0-4B28-8BD2-81D393883044}" type="presParOf" srcId="{002954F2-2146-4EDA-8249-9337F6845A31}" destId="{5960AC19-E1EF-479D-9D8A-B7F1A1DF3AE0}" srcOrd="1" destOrd="0" presId="urn:microsoft.com/office/officeart/2005/8/layout/orgChart1"/>
    <dgm:cxn modelId="{D303E1D7-7B9E-43A4-83B5-6E2B781A8F4C}" type="presParOf" srcId="{002954F2-2146-4EDA-8249-9337F6845A31}" destId="{9A23CA3D-68BB-4C9F-9C44-EFFB3136616A}" srcOrd="2" destOrd="0" presId="urn:microsoft.com/office/officeart/2005/8/layout/orgChart1"/>
    <dgm:cxn modelId="{254E9B9F-457A-42B8-8F8A-0FB7E839FCFB}" type="presParOf" srcId="{3AC04827-24B5-4C81-B6F0-1D283AB5E43E}" destId="{7074A7DD-3DE7-4CFC-9A0B-9F251EBD9FE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1F9B-A322-4FFA-A775-08679AC1BC0F}">
      <dsp:nvSpPr>
        <dsp:cNvPr id="0" name=""/>
        <dsp:cNvSpPr/>
      </dsp:nvSpPr>
      <dsp:spPr>
        <a:xfrm>
          <a:off x="3453060" y="1024866"/>
          <a:ext cx="2815041" cy="740356"/>
        </a:xfrm>
        <a:custGeom>
          <a:avLst/>
          <a:gdLst/>
          <a:ahLst/>
          <a:cxnLst/>
          <a:rect l="0" t="0" r="0" b="0"/>
          <a:pathLst>
            <a:path>
              <a:moveTo>
                <a:pt x="0" y="0"/>
              </a:moveTo>
              <a:lnTo>
                <a:pt x="0" y="568572"/>
              </a:lnTo>
              <a:lnTo>
                <a:pt x="2815041" y="568572"/>
              </a:lnTo>
              <a:lnTo>
                <a:pt x="2815041"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E98EB1D0-D591-42FF-BE47-A9A2616D0996}">
      <dsp:nvSpPr>
        <dsp:cNvPr id="0" name=""/>
        <dsp:cNvSpPr/>
      </dsp:nvSpPr>
      <dsp:spPr>
        <a:xfrm>
          <a:off x="3453060" y="1024866"/>
          <a:ext cx="975299" cy="740356"/>
        </a:xfrm>
        <a:custGeom>
          <a:avLst/>
          <a:gdLst/>
          <a:ahLst/>
          <a:cxnLst/>
          <a:rect l="0" t="0" r="0" b="0"/>
          <a:pathLst>
            <a:path>
              <a:moveTo>
                <a:pt x="0" y="0"/>
              </a:moveTo>
              <a:lnTo>
                <a:pt x="0" y="568572"/>
              </a:lnTo>
              <a:lnTo>
                <a:pt x="975299" y="568572"/>
              </a:lnTo>
              <a:lnTo>
                <a:pt x="975299"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30699E0-33E0-4D2F-ACDE-E7DC5431D9AF}">
      <dsp:nvSpPr>
        <dsp:cNvPr id="0" name=""/>
        <dsp:cNvSpPr/>
      </dsp:nvSpPr>
      <dsp:spPr>
        <a:xfrm>
          <a:off x="2588618" y="1024866"/>
          <a:ext cx="864441" cy="740356"/>
        </a:xfrm>
        <a:custGeom>
          <a:avLst/>
          <a:gdLst/>
          <a:ahLst/>
          <a:cxnLst/>
          <a:rect l="0" t="0" r="0" b="0"/>
          <a:pathLst>
            <a:path>
              <a:moveTo>
                <a:pt x="864441" y="0"/>
              </a:moveTo>
              <a:lnTo>
                <a:pt x="864441" y="568572"/>
              </a:lnTo>
              <a:lnTo>
                <a:pt x="0" y="568572"/>
              </a:lnTo>
              <a:lnTo>
                <a:pt x="0"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3DF4C4E5-F2EB-438D-A289-2204B0CB8A13}">
      <dsp:nvSpPr>
        <dsp:cNvPr id="0" name=""/>
        <dsp:cNvSpPr/>
      </dsp:nvSpPr>
      <dsp:spPr>
        <a:xfrm>
          <a:off x="748876" y="1024866"/>
          <a:ext cx="2704183" cy="740356"/>
        </a:xfrm>
        <a:custGeom>
          <a:avLst/>
          <a:gdLst/>
          <a:ahLst/>
          <a:cxnLst/>
          <a:rect l="0" t="0" r="0" b="0"/>
          <a:pathLst>
            <a:path>
              <a:moveTo>
                <a:pt x="2704183" y="0"/>
              </a:moveTo>
              <a:lnTo>
                <a:pt x="2704183" y="568572"/>
              </a:lnTo>
              <a:lnTo>
                <a:pt x="0" y="568572"/>
              </a:lnTo>
              <a:lnTo>
                <a:pt x="0" y="740356"/>
              </a:lnTo>
            </a:path>
          </a:pathLst>
        </a:custGeom>
        <a:noFill/>
        <a:ln w="1905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7A5A81DA-4D39-4725-9A93-C16159A09657}">
      <dsp:nvSpPr>
        <dsp:cNvPr id="0" name=""/>
        <dsp:cNvSpPr/>
      </dsp:nvSpPr>
      <dsp:spPr>
        <a:xfrm>
          <a:off x="2139394" y="390549"/>
          <a:ext cx="2627330" cy="634316"/>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Kooperationsprinzip</a:t>
          </a:r>
        </a:p>
      </dsp:txBody>
      <dsp:txXfrm>
        <a:off x="2139394" y="390549"/>
        <a:ext cx="2627330" cy="634316"/>
      </dsp:txXfrm>
    </dsp:sp>
    <dsp:sp modelId="{9812E2E6-FAFB-40B3-8884-462A4440C9EE}">
      <dsp:nvSpPr>
        <dsp:cNvPr id="0" name=""/>
        <dsp:cNvSpPr/>
      </dsp:nvSpPr>
      <dsp:spPr>
        <a:xfrm>
          <a:off x="789" y="1765223"/>
          <a:ext cx="1496173" cy="1022041"/>
        </a:xfrm>
        <a:prstGeom prst="downArrowCallou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Quantität</a:t>
          </a:r>
        </a:p>
      </dsp:txBody>
      <dsp:txXfrm>
        <a:off x="789" y="1765223"/>
        <a:ext cx="1496173" cy="664092"/>
      </dsp:txXfrm>
    </dsp:sp>
    <dsp:sp modelId="{9A34A302-4202-4F0E-8AEA-02B186C8C512}">
      <dsp:nvSpPr>
        <dsp:cNvPr id="0" name=""/>
        <dsp:cNvSpPr/>
      </dsp:nvSpPr>
      <dsp:spPr>
        <a:xfrm>
          <a:off x="1840531" y="1765223"/>
          <a:ext cx="1496173" cy="1022041"/>
        </a:xfrm>
        <a:prstGeom prst="downArrowCallou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Qualität</a:t>
          </a:r>
        </a:p>
      </dsp:txBody>
      <dsp:txXfrm>
        <a:off x="1840531" y="1765223"/>
        <a:ext cx="1496173" cy="664092"/>
      </dsp:txXfrm>
    </dsp:sp>
    <dsp:sp modelId="{FC000DF3-666B-4923-B9D4-91F4CB22AE6C}">
      <dsp:nvSpPr>
        <dsp:cNvPr id="0" name=""/>
        <dsp:cNvSpPr/>
      </dsp:nvSpPr>
      <dsp:spPr>
        <a:xfrm>
          <a:off x="3680273" y="1765223"/>
          <a:ext cx="1496173" cy="1022041"/>
        </a:xfrm>
        <a:prstGeom prst="downArrowCallout">
          <a:avLst/>
        </a:prstGeom>
        <a:solidFill>
          <a:srgbClr val="00B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Relation</a:t>
          </a:r>
        </a:p>
      </dsp:txBody>
      <dsp:txXfrm>
        <a:off x="3680273" y="1765223"/>
        <a:ext cx="1496173" cy="664092"/>
      </dsp:txXfrm>
    </dsp:sp>
    <dsp:sp modelId="{9AEDC0F5-1B03-4E92-A6BC-1759FA39198B}">
      <dsp:nvSpPr>
        <dsp:cNvPr id="0" name=""/>
        <dsp:cNvSpPr/>
      </dsp:nvSpPr>
      <dsp:spPr>
        <a:xfrm>
          <a:off x="5520014" y="1765223"/>
          <a:ext cx="1496173" cy="1022041"/>
        </a:xfrm>
        <a:prstGeom prst="downArrowCallout">
          <a:avLst/>
        </a:prstGeom>
        <a:solidFill>
          <a:schemeClr val="accent6">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t>Modalität</a:t>
          </a:r>
        </a:p>
      </dsp:txBody>
      <dsp:txXfrm>
        <a:off x="5520014" y="1765223"/>
        <a:ext cx="1496173" cy="6640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14</a:t>
            </a:fld>
            <a:endParaRPr lang="de-DE" dirty="0"/>
          </a:p>
        </p:txBody>
      </p:sp>
    </p:spTree>
    <p:extLst>
      <p:ext uri="{BB962C8B-B14F-4D97-AF65-F5344CB8AC3E}">
        <p14:creationId xmlns:p14="http://schemas.microsoft.com/office/powerpoint/2010/main" val="176866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15</a:t>
            </a:fld>
            <a:endParaRPr lang="de-DE" dirty="0"/>
          </a:p>
        </p:txBody>
      </p:sp>
    </p:spTree>
    <p:extLst>
      <p:ext uri="{BB962C8B-B14F-4D97-AF65-F5344CB8AC3E}">
        <p14:creationId xmlns:p14="http://schemas.microsoft.com/office/powerpoint/2010/main" val="258899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16</a:t>
            </a:fld>
            <a:endParaRPr lang="de-DE" dirty="0"/>
          </a:p>
        </p:txBody>
      </p:sp>
    </p:spTree>
    <p:extLst>
      <p:ext uri="{BB962C8B-B14F-4D97-AF65-F5344CB8AC3E}">
        <p14:creationId xmlns:p14="http://schemas.microsoft.com/office/powerpoint/2010/main" val="434239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"Die Streichbarkeit sollte dann auch für Explikaturen gelten, von denen die</a:t>
            </a:r>
          </a:p>
          <a:p>
            <a:r>
              <a:rPr lang="en-GB" sz="1200" kern="1200">
                <a:solidFill>
                  <a:schemeClr val="tx1"/>
                </a:solidFill>
                <a:effectLst/>
                <a:latin typeface="Arial" panose="020B0604020202020204" pitchFamily="34" charset="0"/>
                <a:ea typeface="+mn-ea"/>
                <a:cs typeface="+mn-cs"/>
              </a:rPr>
              <a:t>Relevanztheorie ja behauptet, sie seien Teil des propositionalen Gehalts von</a:t>
            </a:r>
          </a:p>
          <a:p>
            <a:r>
              <a:rPr lang="en-GB" sz="1200" kern="1200">
                <a:solidFill>
                  <a:schemeClr val="tx1"/>
                </a:solidFill>
                <a:effectLst/>
                <a:latin typeface="Arial" panose="020B0604020202020204" pitchFamily="34" charset="0"/>
                <a:ea typeface="+mn-ea"/>
                <a:cs typeface="+mn-cs"/>
              </a:rPr>
              <a:t>.u.erungen. Allerdings vermeidet die Relevanztheorie sorgsam den Begriff</a:t>
            </a:r>
          </a:p>
          <a:p>
            <a:r>
              <a:rPr lang="en-GB" sz="1200" kern="1200">
                <a:solidFill>
                  <a:schemeClr val="tx1"/>
                </a:solidFill>
                <a:effectLst/>
                <a:latin typeface="Arial" panose="020B0604020202020204" pitchFamily="34" charset="0"/>
                <a:ea typeface="+mn-ea"/>
                <a:cs typeface="+mn-cs"/>
              </a:rPr>
              <a:t>des Gesagten (i.S. von Grice). Carston (2002) vertritt stattdessen ein dreistufiges</a:t>
            </a:r>
          </a:p>
          <a:p>
            <a:r>
              <a:rPr lang="en-GB" sz="1200" kern="1200">
                <a:solidFill>
                  <a:schemeClr val="tx1"/>
                </a:solidFill>
                <a:effectLst/>
                <a:latin typeface="Arial" panose="020B0604020202020204" pitchFamily="34" charset="0"/>
                <a:ea typeface="+mn-ea"/>
                <a:cs typeface="+mn-cs"/>
              </a:rPr>
              <a:t>Bedeutungsmodell mit den Ebenen der (i) (unvollst.ndigen) sprachlich</a:t>
            </a:r>
          </a:p>
          <a:p>
            <a:r>
              <a:rPr lang="en-GB" sz="1200" kern="1200">
                <a:solidFill>
                  <a:schemeClr val="tx1"/>
                </a:solidFill>
                <a:effectLst/>
                <a:latin typeface="Arial" panose="020B0604020202020204" pitchFamily="34" charset="0"/>
                <a:ea typeface="+mn-ea"/>
                <a:cs typeface="+mn-cs"/>
              </a:rPr>
              <a:t>kodierten Bedeutung (incomplete logical form oder incomplete linguistic</a:t>
            </a:r>
          </a:p>
          <a:p>
            <a:r>
              <a:rPr lang="en-GB" sz="1200" kern="1200">
                <a:solidFill>
                  <a:schemeClr val="tx1"/>
                </a:solidFill>
                <a:effectLst/>
                <a:latin typeface="Arial" panose="020B0604020202020204" pitchFamily="34" charset="0"/>
                <a:ea typeface="+mn-ea"/>
                <a:cs typeface="+mn-cs"/>
              </a:rPr>
              <a:t>encoded meaning); (ii) durch Explikaturen angereicherten propositionalen</a:t>
            </a:r>
          </a:p>
          <a:p>
            <a:r>
              <a:rPr lang="en-GB" sz="1200" kern="1200">
                <a:solidFill>
                  <a:schemeClr val="tx1"/>
                </a:solidFill>
                <a:effectLst/>
                <a:latin typeface="Arial" panose="020B0604020202020204" pitchFamily="34" charset="0"/>
                <a:ea typeface="+mn-ea"/>
                <a:cs typeface="+mn-cs"/>
              </a:rPr>
              <a:t>Repr.sentation und (iii) dem Gemeinten, d. h. Implikaturen bzw. weitergehenden</a:t>
            </a:r>
          </a:p>
          <a:p>
            <a:r>
              <a:rPr lang="en-GB" sz="1200" kern="1200">
                <a:solidFill>
                  <a:schemeClr val="tx1"/>
                </a:solidFill>
                <a:effectLst/>
                <a:latin typeface="Arial" panose="020B0604020202020204" pitchFamily="34" charset="0"/>
                <a:ea typeface="+mn-ea"/>
                <a:cs typeface="+mn-cs"/>
              </a:rPr>
              <a:t>pragmatischen Inferenzen." (Finkbeiner 2015: 82)</a:t>
            </a:r>
          </a:p>
          <a:p>
            <a:endParaRPr lang="en-GB" sz="1200" kern="1200">
              <a:solidFill>
                <a:schemeClr val="tx1"/>
              </a:solidFill>
              <a:effectLst/>
              <a:latin typeface="Arial" panose="020B0604020202020204" pitchFamily="34" charset="0"/>
              <a:ea typeface="+mn-ea"/>
              <a:cs typeface="+mn-cs"/>
            </a:endParaRPr>
          </a:p>
          <a:p>
            <a:r>
              <a:rPr lang="en-GB" sz="1200" kern="1200">
                <a:solidFill>
                  <a:schemeClr val="tx1"/>
                </a:solidFill>
                <a:effectLst/>
                <a:latin typeface="Arial" panose="020B0604020202020204" pitchFamily="34" charset="0"/>
                <a:ea typeface="+mn-ea"/>
                <a:cs typeface="+mn-cs"/>
              </a:rPr>
              <a:t>"Those enrichments constituting necessary conditions for the expression of truth-evaluable</a:t>
            </a:r>
          </a:p>
          <a:p>
            <a:r>
              <a:rPr lang="en-GB" sz="1200" kern="1200">
                <a:solidFill>
                  <a:schemeClr val="tx1"/>
                </a:solidFill>
                <a:effectLst/>
                <a:latin typeface="Arial" panose="020B0604020202020204" pitchFamily="34" charset="0"/>
                <a:ea typeface="+mn-ea"/>
                <a:cs typeface="+mn-cs"/>
              </a:rPr>
              <a:t>propositions involve what Recanati (1989, 2002a) has called saturation. In such cases, there is a “bottom-up”</a:t>
            </a:r>
          </a:p>
          <a:p>
            <a:r>
              <a:rPr lang="en-GB" sz="1200" kern="1200">
                <a:solidFill>
                  <a:schemeClr val="tx1"/>
                </a:solidFill>
                <a:effectLst/>
                <a:latin typeface="Arial" panose="020B0604020202020204" pitchFamily="34" charset="0"/>
                <a:ea typeface="+mn-ea"/>
                <a:cs typeface="+mn-cs"/>
              </a:rPr>
              <a:t>process triggered by such linguistic elements as genitives (John’s car – the one he owns? is driving?</a:t>
            </a:r>
          </a:p>
          <a:p>
            <a:r>
              <a:rPr lang="en-GB" sz="1200" kern="1200">
                <a:solidFill>
                  <a:schemeClr val="tx1"/>
                </a:solidFill>
                <a:effectLst/>
                <a:latin typeface="Arial" panose="020B0604020202020204" pitchFamily="34" charset="0"/>
                <a:ea typeface="+mn-ea"/>
                <a:cs typeface="+mn-cs"/>
              </a:rPr>
              <a:t>following? painting? repairing?), unspecified comparison sets (Chris is tall – for an adult (fe)male?</a:t>
            </a:r>
          </a:p>
          <a:p>
            <a:r>
              <a:rPr lang="en-GB" sz="1200" kern="1200">
                <a:solidFill>
                  <a:schemeClr val="tx1"/>
                </a:solidFill>
                <a:effectLst/>
                <a:latin typeface="Arial" panose="020B0604020202020204" pitchFamily="34" charset="0"/>
                <a:ea typeface="+mn-ea"/>
                <a:cs typeface="+mn-cs"/>
              </a:rPr>
              <a:t>adult American? human?) or other expressions with free variable slots: Kim is ready (for what?), Robin is too</a:t>
            </a:r>
          </a:p>
          <a:p>
            <a:r>
              <a:rPr lang="en-GB" sz="1200" kern="1200">
                <a:solidFill>
                  <a:schemeClr val="tx1"/>
                </a:solidFill>
                <a:effectLst/>
                <a:latin typeface="Arial" panose="020B0604020202020204" pitchFamily="34" charset="0"/>
                <a:ea typeface="+mn-ea"/>
                <a:cs typeface="+mn-cs"/>
              </a:rPr>
              <a:t>short (for what?).</a:t>
            </a:r>
          </a:p>
        </p:txBody>
      </p:sp>
      <p:sp>
        <p:nvSpPr>
          <p:cNvPr id="4" name="Slide Number Placeholder 3"/>
          <p:cNvSpPr>
            <a:spLocks noGrp="1"/>
          </p:cNvSpPr>
          <p:nvPr>
            <p:ph type="sldNum" sz="quarter" idx="5"/>
          </p:nvPr>
        </p:nvSpPr>
        <p:spPr/>
        <p:txBody>
          <a:bodyPr/>
          <a:lstStyle/>
          <a:p>
            <a:fld id="{E4EA47C3-D6D1-45C7-B7EF-A1183D105D1C}" type="slidenum">
              <a:rPr lang="de-DE" smtClean="0"/>
              <a:pPr/>
              <a:t>17</a:t>
            </a:fld>
            <a:endParaRPr lang="de-DE" dirty="0"/>
          </a:p>
        </p:txBody>
      </p:sp>
    </p:spTree>
    <p:extLst>
      <p:ext uri="{BB962C8B-B14F-4D97-AF65-F5344CB8AC3E}">
        <p14:creationId xmlns:p14="http://schemas.microsoft.com/office/powerpoint/2010/main" val="245994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18</a:t>
            </a:fld>
            <a:endParaRPr lang="de-DE" dirty="0"/>
          </a:p>
        </p:txBody>
      </p:sp>
    </p:spTree>
    <p:extLst>
      <p:ext uri="{BB962C8B-B14F-4D97-AF65-F5344CB8AC3E}">
        <p14:creationId xmlns:p14="http://schemas.microsoft.com/office/powerpoint/2010/main" val="1686886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19</a:t>
            </a:fld>
            <a:endParaRPr lang="de-DE" dirty="0"/>
          </a:p>
        </p:txBody>
      </p:sp>
    </p:spTree>
    <p:extLst>
      <p:ext uri="{BB962C8B-B14F-4D97-AF65-F5344CB8AC3E}">
        <p14:creationId xmlns:p14="http://schemas.microsoft.com/office/powerpoint/2010/main" val="1726950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Q-Prinzip: Was nicht gesagt wird, ist nicht der Fall.</a:t>
            </a:r>
          </a:p>
        </p:txBody>
      </p:sp>
      <p:sp>
        <p:nvSpPr>
          <p:cNvPr id="4" name="Slide Number Placeholder 3"/>
          <p:cNvSpPr>
            <a:spLocks noGrp="1"/>
          </p:cNvSpPr>
          <p:nvPr>
            <p:ph type="sldNum" sz="quarter" idx="5"/>
          </p:nvPr>
        </p:nvSpPr>
        <p:spPr/>
        <p:txBody>
          <a:bodyPr/>
          <a:lstStyle/>
          <a:p>
            <a:fld id="{E4EA47C3-D6D1-45C7-B7EF-A1183D105D1C}" type="slidenum">
              <a:rPr lang="de-DE" smtClean="0"/>
              <a:pPr/>
              <a:t>21</a:t>
            </a:fld>
            <a:endParaRPr lang="de-DE" dirty="0"/>
          </a:p>
        </p:txBody>
      </p:sp>
    </p:spTree>
    <p:extLst>
      <p:ext uri="{BB962C8B-B14F-4D97-AF65-F5344CB8AC3E}">
        <p14:creationId xmlns:p14="http://schemas.microsoft.com/office/powerpoint/2010/main" val="321602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a:p>
            <a:r>
              <a:rPr lang="en-DE" b="1">
                <a:solidFill>
                  <a:srgbClr val="006AB3"/>
                </a:solidFill>
              </a:rPr>
              <a:t>Q-Prinzip</a:t>
            </a:r>
            <a:r>
              <a:rPr lang="en-DE" b="1"/>
              <a:t>:</a:t>
            </a:r>
            <a:r>
              <a:rPr lang="en-DE"/>
              <a:t> Was </a:t>
            </a:r>
            <a:r>
              <a:rPr lang="en-DE">
                <a:solidFill>
                  <a:srgbClr val="006AB3"/>
                </a:solidFill>
              </a:rPr>
              <a:t>nicht gesagt </a:t>
            </a:r>
            <a:r>
              <a:rPr lang="en-DE"/>
              <a:t>wird, ist </a:t>
            </a:r>
            <a:r>
              <a:rPr lang="en-DE">
                <a:solidFill>
                  <a:srgbClr val="006AB3"/>
                </a:solidFill>
              </a:rPr>
              <a:t>nicht der Fall</a:t>
            </a:r>
            <a:r>
              <a:rPr lang="en-DE"/>
              <a:t>.</a:t>
            </a:r>
          </a:p>
          <a:p>
            <a:endParaRPr lang="en-DE"/>
          </a:p>
          <a:p>
            <a:r>
              <a:rPr lang="en-DE" b="1">
                <a:solidFill>
                  <a:srgbClr val="006AB3"/>
                </a:solidFill>
              </a:rPr>
              <a:t>M-Prinzip</a:t>
            </a:r>
            <a:r>
              <a:rPr lang="en-DE" b="1"/>
              <a:t>:</a:t>
            </a:r>
            <a:r>
              <a:rPr lang="en-DE"/>
              <a:t> </a:t>
            </a:r>
            <a:r>
              <a:rPr lang="en-DE">
                <a:solidFill>
                  <a:srgbClr val="006AB3"/>
                </a:solidFill>
              </a:rPr>
              <a:t>Markierte</a:t>
            </a:r>
            <a:r>
              <a:rPr lang="en-DE"/>
              <a:t> </a:t>
            </a:r>
            <a:r>
              <a:rPr lang="en-DE">
                <a:solidFill>
                  <a:srgbClr val="006AB3"/>
                </a:solidFill>
              </a:rPr>
              <a:t>Nachricht</a:t>
            </a:r>
            <a:r>
              <a:rPr lang="en-DE"/>
              <a:t> bedeutet </a:t>
            </a:r>
            <a:r>
              <a:rPr lang="en-DE">
                <a:solidFill>
                  <a:srgbClr val="006AB3"/>
                </a:solidFill>
              </a:rPr>
              <a:t>markierte</a:t>
            </a:r>
            <a:r>
              <a:rPr lang="en-DE"/>
              <a:t> </a:t>
            </a:r>
            <a:r>
              <a:rPr lang="en-DE">
                <a:solidFill>
                  <a:srgbClr val="006AB3"/>
                </a:solidFill>
              </a:rPr>
              <a:t>Situation</a:t>
            </a:r>
          </a:p>
          <a:p>
            <a:endParaRPr lang="en-DE"/>
          </a:p>
          <a:p>
            <a:r>
              <a:rPr lang="en-DE" b="1">
                <a:solidFill>
                  <a:srgbClr val="006AB3"/>
                </a:solidFill>
              </a:rPr>
              <a:t>I-Prinzip</a:t>
            </a:r>
            <a:r>
              <a:rPr lang="en-DE" b="1"/>
              <a:t>:</a:t>
            </a:r>
            <a:r>
              <a:rPr lang="en-DE"/>
              <a:t> </a:t>
            </a:r>
            <a:r>
              <a:rPr lang="en-DE">
                <a:solidFill>
                  <a:srgbClr val="006AB3"/>
                </a:solidFill>
              </a:rPr>
              <a:t>Einfache / unmarkierte Beschreibung</a:t>
            </a:r>
            <a:r>
              <a:rPr lang="en-DE"/>
              <a:t> deutet auf </a:t>
            </a:r>
            <a:r>
              <a:rPr lang="en-DE">
                <a:solidFill>
                  <a:srgbClr val="006AB3"/>
                </a:solidFill>
              </a:rPr>
              <a:t>sterotypische Instantiierung </a:t>
            </a:r>
            <a:r>
              <a:rPr lang="en-DE"/>
              <a:t>des Beschriebenen hin</a:t>
            </a:r>
          </a:p>
          <a:p>
            <a:r>
              <a:rPr lang="en-DE"/>
              <a:t>"</a:t>
            </a:r>
            <a:r>
              <a:rPr lang="en-GB" sz="1200" kern="1200">
                <a:solidFill>
                  <a:schemeClr val="tx1"/>
                </a:solidFill>
                <a:effectLst/>
                <a:latin typeface="Arial" panose="020B0604020202020204" pitchFamily="34" charset="0"/>
                <a:ea typeface="+mn-ea"/>
                <a:cs typeface="+mn-cs"/>
              </a:rPr>
              <a:t>die generelle .u.erung ,Anna‘ wird durch die Ausfüllung</a:t>
            </a:r>
          </a:p>
          <a:p>
            <a:r>
              <a:rPr lang="en-GB" sz="1200" kern="1200">
                <a:solidFill>
                  <a:schemeClr val="tx1"/>
                </a:solidFill>
                <a:effectLst/>
                <a:latin typeface="Arial" panose="020B0604020202020204" pitchFamily="34" charset="0"/>
                <a:ea typeface="+mn-ea"/>
                <a:cs typeface="+mn-cs"/>
              </a:rPr>
              <a:t>mit kontextuell salientem Material zu ,Anna war das‘ spezifischer gemacht.</a:t>
            </a:r>
            <a:r>
              <a:rPr lang="en-DE" sz="1200" kern="1200">
                <a:solidFill>
                  <a:schemeClr val="tx1"/>
                </a:solidFill>
                <a:effectLst/>
                <a:latin typeface="Arial" panose="020B0604020202020204" pitchFamily="34" charset="0"/>
                <a:ea typeface="+mn-ea"/>
                <a:cs typeface="+mn-cs"/>
              </a:rPr>
              <a:t>" (Finkbeiner 2015: 83)</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22</a:t>
            </a:fld>
            <a:endParaRPr lang="de-DE" dirty="0"/>
          </a:p>
        </p:txBody>
      </p:sp>
    </p:spTree>
    <p:extLst>
      <p:ext uri="{BB962C8B-B14F-4D97-AF65-F5344CB8AC3E}">
        <p14:creationId xmlns:p14="http://schemas.microsoft.com/office/powerpoint/2010/main" val="627830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a:p>
            <a:r>
              <a:rPr lang="en-DE" b="1">
                <a:solidFill>
                  <a:srgbClr val="006AB3"/>
                </a:solidFill>
              </a:rPr>
              <a:t>Q-Prinzip</a:t>
            </a:r>
            <a:r>
              <a:rPr lang="en-DE" b="1"/>
              <a:t>:</a:t>
            </a:r>
            <a:r>
              <a:rPr lang="en-DE"/>
              <a:t> Was </a:t>
            </a:r>
            <a:r>
              <a:rPr lang="en-DE">
                <a:solidFill>
                  <a:srgbClr val="006AB3"/>
                </a:solidFill>
              </a:rPr>
              <a:t>nicht gesagt </a:t>
            </a:r>
            <a:r>
              <a:rPr lang="en-DE"/>
              <a:t>wird, ist </a:t>
            </a:r>
            <a:r>
              <a:rPr lang="en-DE">
                <a:solidFill>
                  <a:srgbClr val="006AB3"/>
                </a:solidFill>
              </a:rPr>
              <a:t>nicht der Fall</a:t>
            </a:r>
            <a:r>
              <a:rPr lang="en-DE"/>
              <a:t>.</a:t>
            </a:r>
          </a:p>
          <a:p>
            <a:endParaRPr lang="en-DE"/>
          </a:p>
          <a:p>
            <a:r>
              <a:rPr lang="en-DE" b="1">
                <a:solidFill>
                  <a:srgbClr val="006AB3"/>
                </a:solidFill>
              </a:rPr>
              <a:t>M-Prinzip</a:t>
            </a:r>
            <a:r>
              <a:rPr lang="en-DE" b="1"/>
              <a:t>:</a:t>
            </a:r>
            <a:r>
              <a:rPr lang="en-DE"/>
              <a:t> </a:t>
            </a:r>
            <a:r>
              <a:rPr lang="en-DE">
                <a:solidFill>
                  <a:srgbClr val="006AB3"/>
                </a:solidFill>
              </a:rPr>
              <a:t>Markierte</a:t>
            </a:r>
            <a:r>
              <a:rPr lang="en-DE"/>
              <a:t> </a:t>
            </a:r>
            <a:r>
              <a:rPr lang="en-DE">
                <a:solidFill>
                  <a:srgbClr val="006AB3"/>
                </a:solidFill>
              </a:rPr>
              <a:t>Nachricht</a:t>
            </a:r>
            <a:r>
              <a:rPr lang="en-DE"/>
              <a:t> bedeutet </a:t>
            </a:r>
            <a:r>
              <a:rPr lang="en-DE">
                <a:solidFill>
                  <a:srgbClr val="006AB3"/>
                </a:solidFill>
              </a:rPr>
              <a:t>markierte</a:t>
            </a:r>
            <a:r>
              <a:rPr lang="en-DE"/>
              <a:t> </a:t>
            </a:r>
            <a:r>
              <a:rPr lang="en-DE">
                <a:solidFill>
                  <a:srgbClr val="006AB3"/>
                </a:solidFill>
              </a:rPr>
              <a:t>Situation</a:t>
            </a:r>
          </a:p>
          <a:p>
            <a:endParaRPr lang="en-DE"/>
          </a:p>
          <a:p>
            <a:r>
              <a:rPr lang="en-DE" b="1">
                <a:solidFill>
                  <a:srgbClr val="006AB3"/>
                </a:solidFill>
              </a:rPr>
              <a:t>I-Prinzip</a:t>
            </a:r>
            <a:r>
              <a:rPr lang="en-DE" b="1"/>
              <a:t>:</a:t>
            </a:r>
            <a:r>
              <a:rPr lang="en-DE"/>
              <a:t> </a:t>
            </a:r>
            <a:r>
              <a:rPr lang="en-DE">
                <a:solidFill>
                  <a:srgbClr val="006AB3"/>
                </a:solidFill>
              </a:rPr>
              <a:t>Einfache / unmarkierte Beschreibung</a:t>
            </a:r>
            <a:r>
              <a:rPr lang="en-DE"/>
              <a:t> deutet auf </a:t>
            </a:r>
            <a:r>
              <a:rPr lang="en-DE">
                <a:solidFill>
                  <a:srgbClr val="006AB3"/>
                </a:solidFill>
              </a:rPr>
              <a:t>sterotypische Instantiierung </a:t>
            </a:r>
            <a:r>
              <a:rPr lang="en-DE"/>
              <a:t>des Beschriebenen hin</a:t>
            </a:r>
          </a:p>
          <a:p>
            <a:r>
              <a:rPr lang="en-DE"/>
              <a:t>"</a:t>
            </a:r>
            <a:r>
              <a:rPr lang="en-GB" sz="1200" kern="1200">
                <a:solidFill>
                  <a:schemeClr val="tx1"/>
                </a:solidFill>
                <a:effectLst/>
                <a:latin typeface="Arial" panose="020B0604020202020204" pitchFamily="34" charset="0"/>
                <a:ea typeface="+mn-ea"/>
                <a:cs typeface="+mn-cs"/>
              </a:rPr>
              <a:t>die generelle .u.erung ,Anna‘ wird durch die Ausfüllung</a:t>
            </a:r>
          </a:p>
          <a:p>
            <a:r>
              <a:rPr lang="en-GB" sz="1200" kern="1200">
                <a:solidFill>
                  <a:schemeClr val="tx1"/>
                </a:solidFill>
                <a:effectLst/>
                <a:latin typeface="Arial" panose="020B0604020202020204" pitchFamily="34" charset="0"/>
                <a:ea typeface="+mn-ea"/>
                <a:cs typeface="+mn-cs"/>
              </a:rPr>
              <a:t>mit kontextuell salientem Material zu ,Anna war das‘ spezifischer gemacht.</a:t>
            </a:r>
            <a:r>
              <a:rPr lang="en-DE" sz="1200" kern="1200">
                <a:solidFill>
                  <a:schemeClr val="tx1"/>
                </a:solidFill>
                <a:effectLst/>
                <a:latin typeface="Arial" panose="020B0604020202020204" pitchFamily="34" charset="0"/>
                <a:ea typeface="+mn-ea"/>
                <a:cs typeface="+mn-cs"/>
              </a:rPr>
              <a:t>" (Finkbeiner 2015: 83)</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23</a:t>
            </a:fld>
            <a:endParaRPr lang="de-DE" dirty="0"/>
          </a:p>
        </p:txBody>
      </p:sp>
    </p:spTree>
    <p:extLst>
      <p:ext uri="{BB962C8B-B14F-4D97-AF65-F5344CB8AC3E}">
        <p14:creationId xmlns:p14="http://schemas.microsoft.com/office/powerpoint/2010/main" val="2437565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t>
            </a:r>
            <a:r>
              <a:rPr lang="en-GB" sz="1200" kern="1200">
                <a:solidFill>
                  <a:schemeClr val="tx1"/>
                </a:solidFill>
                <a:effectLst/>
                <a:latin typeface="Arial" panose="020B0604020202020204" pitchFamily="34" charset="0"/>
                <a:ea typeface="+mn-ea"/>
                <a:cs typeface="+mn-cs"/>
              </a:rPr>
              <a:t>Zwar sehen die meisten Kontextualisten auch so etwas</a:t>
            </a:r>
          </a:p>
          <a:p>
            <a:r>
              <a:rPr lang="en-GB" sz="1200" kern="1200">
                <a:solidFill>
                  <a:schemeClr val="tx1"/>
                </a:solidFill>
                <a:effectLst/>
                <a:latin typeface="Arial" panose="020B0604020202020204" pitchFamily="34" charset="0"/>
                <a:ea typeface="+mn-ea"/>
                <a:cs typeface="+mn-cs"/>
              </a:rPr>
              <a:t>wie eine ,pragmatikfreie‘ Semantik in ihren Modellen vor; diese beschr.nken</a:t>
            </a:r>
          </a:p>
          <a:p>
            <a:r>
              <a:rPr lang="en-GB" sz="1200" kern="1200">
                <a:solidFill>
                  <a:schemeClr val="tx1"/>
                </a:solidFill>
                <a:effectLst/>
                <a:latin typeface="Arial" panose="020B0604020202020204" pitchFamily="34" charset="0"/>
                <a:ea typeface="+mn-ea"/>
                <a:cs typeface="+mn-cs"/>
              </a:rPr>
              <a:t>sie aber i.d.R. auf ein sub-propositionales Level (z.B. die Ebene</a:t>
            </a:r>
          </a:p>
          <a:p>
            <a:r>
              <a:rPr lang="en-GB" sz="1200" kern="1200">
                <a:solidFill>
                  <a:schemeClr val="tx1"/>
                </a:solidFill>
                <a:effectLst/>
                <a:latin typeface="Arial" panose="020B0604020202020204" pitchFamily="34" charset="0"/>
                <a:ea typeface="+mn-ea"/>
                <a:cs typeface="+mn-cs"/>
              </a:rPr>
              <a:t>der „unvollst.ndigen logischen Form“ in der Relevanztheorie). Dagegen</a:t>
            </a:r>
          </a:p>
          <a:p>
            <a:r>
              <a:rPr lang="en-GB" sz="1200" kern="1200">
                <a:solidFill>
                  <a:schemeClr val="tx1"/>
                </a:solidFill>
                <a:effectLst/>
                <a:latin typeface="Arial" panose="020B0604020202020204" pitchFamily="34" charset="0"/>
                <a:ea typeface="+mn-ea"/>
                <a:cs typeface="+mn-cs"/>
              </a:rPr>
              <a:t>verteidigen Minimalisten das klassische Bild, dass es ,pragmatikfreie‘ Propositionen</a:t>
            </a:r>
          </a:p>
          <a:p>
            <a:r>
              <a:rPr lang="en-GB" sz="1200" kern="1200">
                <a:solidFill>
                  <a:schemeClr val="tx1"/>
                </a:solidFill>
                <a:effectLst/>
                <a:latin typeface="Arial" panose="020B0604020202020204" pitchFamily="34" charset="0"/>
                <a:ea typeface="+mn-ea"/>
                <a:cs typeface="+mn-cs"/>
              </a:rPr>
              <a:t>gibt.</a:t>
            </a:r>
            <a:r>
              <a:rPr lang="en-DE" sz="1200" kern="1200">
                <a:solidFill>
                  <a:schemeClr val="tx1"/>
                </a:solidFill>
                <a:effectLst/>
                <a:latin typeface="Arial" panose="020B0604020202020204" pitchFamily="34" charset="0"/>
                <a:ea typeface="+mn-ea"/>
                <a:cs typeface="+mn-cs"/>
              </a:rPr>
              <a:t>" (Finkbeiner 2015: 85)</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24</a:t>
            </a:fld>
            <a:endParaRPr lang="de-DE" dirty="0"/>
          </a:p>
        </p:txBody>
      </p:sp>
    </p:spTree>
    <p:extLst>
      <p:ext uri="{BB962C8B-B14F-4D97-AF65-F5344CB8AC3E}">
        <p14:creationId xmlns:p14="http://schemas.microsoft.com/office/powerpoint/2010/main" val="109823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alle: nicht die gesamte Menschheit, sondern nur die Klausurteilnehmenden. sechseckig: hat ungefähr die Form eines Sechsecks.</a:t>
            </a:r>
          </a:p>
        </p:txBody>
      </p:sp>
      <p:sp>
        <p:nvSpPr>
          <p:cNvPr id="4" name="Slide Number Placeholder 3"/>
          <p:cNvSpPr>
            <a:spLocks noGrp="1"/>
          </p:cNvSpPr>
          <p:nvPr>
            <p:ph type="sldNum" sz="quarter" idx="5"/>
          </p:nvPr>
        </p:nvSpPr>
        <p:spPr/>
        <p:txBody>
          <a:bodyPr/>
          <a:lstStyle/>
          <a:p>
            <a:fld id="{E4EA47C3-D6D1-45C7-B7EF-A1183D105D1C}" type="slidenum">
              <a:rPr lang="de-DE" smtClean="0"/>
              <a:pPr/>
              <a:t>6</a:t>
            </a:fld>
            <a:endParaRPr lang="de-DE" dirty="0"/>
          </a:p>
        </p:txBody>
      </p:sp>
    </p:spTree>
    <p:extLst>
      <p:ext uri="{BB962C8B-B14F-4D97-AF65-F5344CB8AC3E}">
        <p14:creationId xmlns:p14="http://schemas.microsoft.com/office/powerpoint/2010/main" val="785178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zwei konträre Sätze können nicht beide wahr sein, aber die Definition lässt zu, dass beide falsch sind. </a:t>
            </a:r>
            <a:r>
              <a:rPr lang="en-DE" i="1"/>
              <a:t>es ist heiß. / es ist kalt. </a:t>
            </a:r>
            <a:r>
              <a:rPr lang="en-DE" i="0"/>
              <a:t>Das ist bei Kontradiktion nicht der Fall.</a:t>
            </a:r>
          </a:p>
          <a:p>
            <a:pPr lvl="1"/>
            <a:r>
              <a:rPr lang="en-DE">
                <a:solidFill>
                  <a:srgbClr val="0070C0"/>
                </a:solidFill>
              </a:rPr>
              <a:t>Inkompatibilität</a:t>
            </a:r>
            <a:r>
              <a:rPr lang="en-DE"/>
              <a:t>: für A und B können nicht beide Argumente wahr sein, z.B. bei Geschwistertermen</a:t>
            </a:r>
          </a:p>
          <a:p>
            <a:pPr lvl="1"/>
            <a:r>
              <a:rPr lang="en-DE">
                <a:solidFill>
                  <a:srgbClr val="0070C0"/>
                </a:solidFill>
              </a:rPr>
              <a:t>Komplementarität</a:t>
            </a:r>
            <a:r>
              <a:rPr lang="en-DE"/>
              <a:t>: Denotationen von A und B überschneiden sich nicht und decken die Menge aller Möglichkeiten vollständig ab – z.B. ebenfalls bei Geschwistertermen</a:t>
            </a:r>
          </a:p>
          <a:p>
            <a:endParaRPr lang="en-DE" i="1"/>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32</a:t>
            </a:fld>
            <a:endParaRPr lang="de-DE" dirty="0"/>
          </a:p>
        </p:txBody>
      </p:sp>
    </p:spTree>
    <p:extLst>
      <p:ext uri="{BB962C8B-B14F-4D97-AF65-F5344CB8AC3E}">
        <p14:creationId xmlns:p14="http://schemas.microsoft.com/office/powerpoint/2010/main" val="275905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1143000"/>
            <a:ext cx="5476875"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Die Proposition (Aussage) ist der Teil des Satzes, der der Wahrheitsbewertung unterliegt.</a:t>
            </a:r>
          </a:p>
        </p:txBody>
      </p:sp>
      <p:sp>
        <p:nvSpPr>
          <p:cNvPr id="4" name="Slide Number Placeholder 3"/>
          <p:cNvSpPr>
            <a:spLocks noGrp="1"/>
          </p:cNvSpPr>
          <p:nvPr>
            <p:ph type="sldNum" sz="quarter" idx="5"/>
          </p:nvPr>
        </p:nvSpPr>
        <p:spPr/>
        <p:txBody>
          <a:bodyPr/>
          <a:lstStyle/>
          <a:p>
            <a:fld id="{40D2F843-3D3D-4773-8BC9-8ABDF58A2738}" type="slidenum">
              <a:rPr lang="de-DE" smtClean="0"/>
              <a:t>35</a:t>
            </a:fld>
            <a:endParaRPr lang="de-DE"/>
          </a:p>
        </p:txBody>
      </p:sp>
    </p:spTree>
    <p:extLst>
      <p:ext uri="{BB962C8B-B14F-4D97-AF65-F5344CB8AC3E}">
        <p14:creationId xmlns:p14="http://schemas.microsoft.com/office/powerpoint/2010/main" val="1895253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Präsupposition: was die Sprecherin bei der Hörerin voraussetzt bzw. was Voraussetzung dafür ist, dass die Äußerung Sinn macht (je nach Perspektive: pragmat. oder semant.)</a:t>
            </a:r>
          </a:p>
        </p:txBody>
      </p:sp>
      <p:sp>
        <p:nvSpPr>
          <p:cNvPr id="4" name="Slide Number Placeholder 3"/>
          <p:cNvSpPr>
            <a:spLocks noGrp="1"/>
          </p:cNvSpPr>
          <p:nvPr>
            <p:ph type="sldNum" sz="quarter" idx="5"/>
          </p:nvPr>
        </p:nvSpPr>
        <p:spPr/>
        <p:txBody>
          <a:bodyPr/>
          <a:lstStyle/>
          <a:p>
            <a:fld id="{E4EA47C3-D6D1-45C7-B7EF-A1183D105D1C}" type="slidenum">
              <a:rPr lang="de-DE" smtClean="0"/>
              <a:pPr/>
              <a:t>36</a:t>
            </a:fld>
            <a:endParaRPr lang="de-DE" dirty="0"/>
          </a:p>
        </p:txBody>
      </p:sp>
    </p:spTree>
    <p:extLst>
      <p:ext uri="{BB962C8B-B14F-4D97-AF65-F5344CB8AC3E}">
        <p14:creationId xmlns:p14="http://schemas.microsoft.com/office/powerpoint/2010/main" val="241894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43</a:t>
            </a:fld>
            <a:endParaRPr lang="de-DE" dirty="0"/>
          </a:p>
        </p:txBody>
      </p:sp>
    </p:spTree>
    <p:extLst>
      <p:ext uri="{BB962C8B-B14F-4D97-AF65-F5344CB8AC3E}">
        <p14:creationId xmlns:p14="http://schemas.microsoft.com/office/powerpoint/2010/main" val="4213194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655621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alle: nicht die gesamte Menschheit, sondern nur die Klausurteilnehmenden. sechseckig: hat ungefähr die Form eines Sechsecks.</a:t>
            </a:r>
          </a:p>
        </p:txBody>
      </p:sp>
      <p:sp>
        <p:nvSpPr>
          <p:cNvPr id="4" name="Slide Number Placeholder 3"/>
          <p:cNvSpPr>
            <a:spLocks noGrp="1"/>
          </p:cNvSpPr>
          <p:nvPr>
            <p:ph type="sldNum" sz="quarter" idx="5"/>
          </p:nvPr>
        </p:nvSpPr>
        <p:spPr/>
        <p:txBody>
          <a:bodyPr/>
          <a:lstStyle/>
          <a:p>
            <a:fld id="{E4EA47C3-D6D1-45C7-B7EF-A1183D105D1C}" type="slidenum">
              <a:rPr lang="de-DE" smtClean="0"/>
              <a:pPr/>
              <a:t>7</a:t>
            </a:fld>
            <a:endParaRPr lang="de-DE" dirty="0"/>
          </a:p>
        </p:txBody>
      </p:sp>
    </p:spTree>
    <p:extLst>
      <p:ext uri="{BB962C8B-B14F-4D97-AF65-F5344CB8AC3E}">
        <p14:creationId xmlns:p14="http://schemas.microsoft.com/office/powerpoint/2010/main" val="20523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alle: nicht die gesamte Menschheit, sondern nur die Klausurteilnehmenden. sechseckig: hat ungefähr die Form eines Sechsecks.</a:t>
            </a:r>
          </a:p>
        </p:txBody>
      </p:sp>
      <p:sp>
        <p:nvSpPr>
          <p:cNvPr id="4" name="Slide Number Placeholder 3"/>
          <p:cNvSpPr>
            <a:spLocks noGrp="1"/>
          </p:cNvSpPr>
          <p:nvPr>
            <p:ph type="sldNum" sz="quarter" idx="5"/>
          </p:nvPr>
        </p:nvSpPr>
        <p:spPr/>
        <p:txBody>
          <a:bodyPr/>
          <a:lstStyle/>
          <a:p>
            <a:fld id="{E4EA47C3-D6D1-45C7-B7EF-A1183D105D1C}" type="slidenum">
              <a:rPr lang="de-DE" smtClean="0"/>
              <a:pPr/>
              <a:t>8</a:t>
            </a:fld>
            <a:endParaRPr lang="de-DE" dirty="0"/>
          </a:p>
        </p:txBody>
      </p:sp>
    </p:spTree>
    <p:extLst>
      <p:ext uri="{BB962C8B-B14F-4D97-AF65-F5344CB8AC3E}">
        <p14:creationId xmlns:p14="http://schemas.microsoft.com/office/powerpoint/2010/main" val="293941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9</a:t>
            </a:fld>
            <a:endParaRPr lang="de-DE" dirty="0"/>
          </a:p>
        </p:txBody>
      </p:sp>
    </p:spTree>
    <p:extLst>
      <p:ext uri="{BB962C8B-B14F-4D97-AF65-F5344CB8AC3E}">
        <p14:creationId xmlns:p14="http://schemas.microsoft.com/office/powerpoint/2010/main" val="357548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a:t>
            </a:r>
            <a:r>
              <a:rPr lang="en-GB" sz="1200" kern="1200">
                <a:solidFill>
                  <a:schemeClr val="tx1"/>
                </a:solidFill>
                <a:effectLst/>
                <a:latin typeface="Arial" panose="020B0604020202020204" pitchFamily="34" charset="0"/>
                <a:ea typeface="+mn-ea"/>
                <a:cs typeface="+mn-cs"/>
              </a:rPr>
              <a:t>9) Pippi hat viele Laster (Laster1: LKW; Laster2: Untugend)</a:t>
            </a:r>
          </a:p>
          <a:p>
            <a:r>
              <a:rPr lang="en-GB" sz="1200" kern="1200">
                <a:solidFill>
                  <a:schemeClr val="tx1"/>
                </a:solidFill>
                <a:effectLst/>
                <a:latin typeface="Arial" panose="020B0604020202020204" pitchFamily="34" charset="0"/>
                <a:ea typeface="+mn-ea"/>
                <a:cs typeface="+mn-cs"/>
              </a:rPr>
              <a:t>Explikatur: z.B. ,Pippi hat viele Untugenden.‘</a:t>
            </a:r>
          </a:p>
          <a:p>
            <a:r>
              <a:rPr lang="en-GB" sz="1200" kern="1200">
                <a:solidFill>
                  <a:schemeClr val="tx1"/>
                </a:solidFill>
                <a:effectLst/>
                <a:latin typeface="Arial" panose="020B0604020202020204" pitchFamily="34" charset="0"/>
                <a:ea typeface="+mn-ea"/>
                <a:cs typeface="+mn-cs"/>
              </a:rPr>
              <a:t>(10) Anna sagte zu Klara, sie k.nne ihren Bruder nicht ausstehen.</a:t>
            </a:r>
          </a:p>
          <a:p>
            <a:r>
              <a:rPr lang="en-GB" sz="1200" kern="1200">
                <a:solidFill>
                  <a:schemeClr val="tx1"/>
                </a:solidFill>
                <a:effectLst/>
                <a:latin typeface="Arial" panose="020B0604020202020204" pitchFamily="34" charset="0"/>
                <a:ea typeface="+mn-ea"/>
                <a:cs typeface="+mn-cs"/>
              </a:rPr>
              <a:t>Explikatur: z.B. ,Anna sagte zu Klara, sie (Anna) k.nne ihren (Klaras)</a:t>
            </a:r>
          </a:p>
          <a:p>
            <a:r>
              <a:rPr lang="en-GB" sz="1200" kern="1200">
                <a:solidFill>
                  <a:schemeClr val="tx1"/>
                </a:solidFill>
                <a:effectLst/>
                <a:latin typeface="Arial" panose="020B0604020202020204" pitchFamily="34" charset="0"/>
                <a:ea typeface="+mn-ea"/>
                <a:cs typeface="+mn-cs"/>
              </a:rPr>
              <a:t>Bruder nicht ausstehen.‘</a:t>
            </a:r>
          </a:p>
          <a:p>
            <a:r>
              <a:rPr lang="en-GB" sz="1200" kern="1200">
                <a:solidFill>
                  <a:schemeClr val="tx1"/>
                </a:solidFill>
                <a:effectLst/>
                <a:latin typeface="Arial" panose="020B0604020202020204" pitchFamily="34" charset="0"/>
                <a:ea typeface="+mn-ea"/>
                <a:cs typeface="+mn-cs"/>
              </a:rPr>
              <a:t>(11) a. Karl ist bereit. [wozu?]</a:t>
            </a:r>
          </a:p>
          <a:p>
            <a:r>
              <a:rPr lang="en-GB" sz="1200" kern="1200">
                <a:solidFill>
                  <a:schemeClr val="tx1"/>
                </a:solidFill>
                <a:effectLst/>
                <a:latin typeface="Arial" panose="020B0604020202020204" pitchFamily="34" charset="0"/>
                <a:ea typeface="+mn-ea"/>
                <a:cs typeface="+mn-cs"/>
              </a:rPr>
              <a:t>Explikatur: z.B. ,Karl ist bereit zur Abreise.‘</a:t>
            </a:r>
          </a:p>
          <a:p>
            <a:r>
              <a:rPr lang="en-GB" sz="1200" kern="1200">
                <a:solidFill>
                  <a:schemeClr val="tx1"/>
                </a:solidFill>
                <a:effectLst/>
                <a:latin typeface="Arial" panose="020B0604020202020204" pitchFamily="34" charset="0"/>
                <a:ea typeface="+mn-ea"/>
                <a:cs typeface="+mn-cs"/>
              </a:rPr>
              <a:t>b. Paracetamol ist besser. [als was?]</a:t>
            </a:r>
          </a:p>
          <a:p>
            <a:r>
              <a:rPr lang="en-GB" sz="1200" kern="1200">
                <a:solidFill>
                  <a:schemeClr val="tx1"/>
                </a:solidFill>
                <a:effectLst/>
                <a:latin typeface="Arial" panose="020B0604020202020204" pitchFamily="34" charset="0"/>
                <a:ea typeface="+mn-ea"/>
                <a:cs typeface="+mn-cs"/>
              </a:rPr>
              <a:t>Explikatur: z.B. ,Paracetamol ist besser als Aspirin.‘</a:t>
            </a:r>
          </a:p>
          <a:p>
            <a:r>
              <a:rPr lang="en-GB" sz="1200" kern="1200">
                <a:solidFill>
                  <a:schemeClr val="tx1"/>
                </a:solidFill>
                <a:effectLst/>
                <a:latin typeface="Arial" panose="020B0604020202020204" pitchFamily="34" charset="0"/>
                <a:ea typeface="+mn-ea"/>
                <a:cs typeface="+mn-cs"/>
              </a:rPr>
              <a:t>(12) a. Ich habe noch nicht gefrühstückt.</a:t>
            </a:r>
          </a:p>
          <a:p>
            <a:r>
              <a:rPr lang="en-GB" sz="1200" kern="1200">
                <a:solidFill>
                  <a:schemeClr val="tx1"/>
                </a:solidFill>
                <a:effectLst/>
                <a:latin typeface="Arial" panose="020B0604020202020204" pitchFamily="34" charset="0"/>
                <a:ea typeface="+mn-ea"/>
                <a:cs typeface="+mn-cs"/>
              </a:rPr>
              <a:t>Explikatur: ,Ich habe heute noch nicht gefrühstückt.‘</a:t>
            </a:r>
          </a:p>
          <a:p>
            <a:r>
              <a:rPr lang="en-GB" sz="1200" kern="1200">
                <a:solidFill>
                  <a:schemeClr val="tx1"/>
                </a:solidFill>
                <a:effectLst/>
                <a:latin typeface="Arial" panose="020B0604020202020204" pitchFamily="34" charset="0"/>
                <a:ea typeface="+mn-ea"/>
                <a:cs typeface="+mn-cs"/>
              </a:rPr>
              <a:t>b. Es regnet.</a:t>
            </a:r>
          </a:p>
          <a:p>
            <a:r>
              <a:rPr lang="en-GB" sz="1200" kern="1200">
                <a:solidFill>
                  <a:schemeClr val="tx1"/>
                </a:solidFill>
                <a:effectLst/>
                <a:latin typeface="Arial" panose="020B0604020202020204" pitchFamily="34" charset="0"/>
                <a:ea typeface="+mn-ea"/>
                <a:cs typeface="+mn-cs"/>
              </a:rPr>
              <a:t>Explikatur: z.B. ,Es regnet in Mainz.‘</a:t>
            </a:r>
          </a:p>
          <a:p>
            <a:r>
              <a:rPr lang="en-GB" sz="1200" kern="1200">
                <a:solidFill>
                  <a:schemeClr val="tx1"/>
                </a:solidFill>
                <a:effectLst/>
                <a:latin typeface="Arial" panose="020B0604020202020204" pitchFamily="34" charset="0"/>
                <a:ea typeface="+mn-ea"/>
                <a:cs typeface="+mn-cs"/>
              </a:rPr>
              <a:t>c. Anna drückte auf den Knopf und der Motor sprang an.</a:t>
            </a:r>
          </a:p>
          <a:p>
            <a:r>
              <a:rPr lang="en-GB" sz="1200" kern="1200">
                <a:solidFill>
                  <a:schemeClr val="tx1"/>
                </a:solidFill>
                <a:effectLst/>
                <a:latin typeface="Arial" panose="020B0604020202020204" pitchFamily="34" charset="0"/>
                <a:ea typeface="+mn-ea"/>
                <a:cs typeface="+mn-cs"/>
              </a:rPr>
              <a:t>Explikatur: ,Anna drückte auf den Knopf und als Folge daraus sprang</a:t>
            </a:r>
          </a:p>
          <a:p>
            <a:r>
              <a:rPr lang="en-GB" sz="1200" kern="1200">
                <a:solidFill>
                  <a:schemeClr val="tx1"/>
                </a:solidFill>
                <a:effectLst/>
                <a:latin typeface="Arial" panose="020B0604020202020204" pitchFamily="34" charset="0"/>
                <a:ea typeface="+mn-ea"/>
                <a:cs typeface="+mn-cs"/>
              </a:rPr>
              <a:t>der Motor an.‘</a:t>
            </a:r>
          </a:p>
          <a:p>
            <a:r>
              <a:rPr lang="en-GB" sz="1200" kern="1200">
                <a:solidFill>
                  <a:schemeClr val="tx1"/>
                </a:solidFill>
                <a:effectLst/>
                <a:latin typeface="Arial" panose="020B0604020202020204" pitchFamily="34" charset="0"/>
                <a:ea typeface="+mn-ea"/>
                <a:cs typeface="+mn-cs"/>
              </a:rPr>
              <a:t>(13) a. Frankreich ist sechseckig.</a:t>
            </a:r>
          </a:p>
          <a:p>
            <a:r>
              <a:rPr lang="en-GB" sz="1200" kern="1200">
                <a:solidFill>
                  <a:schemeClr val="tx1"/>
                </a:solidFill>
                <a:effectLst/>
                <a:latin typeface="Arial" panose="020B0604020202020204" pitchFamily="34" charset="0"/>
                <a:ea typeface="+mn-ea"/>
                <a:cs typeface="+mn-cs"/>
              </a:rPr>
              <a:t>Explikatur: ,[Die kartographische Darstellung von] Frankreich .hnelt</a:t>
            </a:r>
          </a:p>
          <a:p>
            <a:r>
              <a:rPr lang="en-GB" sz="1200" kern="1200">
                <a:solidFill>
                  <a:schemeClr val="tx1"/>
                </a:solidFill>
                <a:effectLst/>
                <a:latin typeface="Arial" panose="020B0604020202020204" pitchFamily="34" charset="0"/>
                <a:ea typeface="+mn-ea"/>
                <a:cs typeface="+mn-cs"/>
              </a:rPr>
              <a:t>einem Sechseck.‘</a:t>
            </a:r>
          </a:p>
          <a:p>
            <a:r>
              <a:rPr lang="en-GB" sz="1200" kern="1200">
                <a:solidFill>
                  <a:schemeClr val="tx1"/>
                </a:solidFill>
                <a:effectLst/>
                <a:latin typeface="Arial" panose="020B0604020202020204" pitchFamily="34" charset="0"/>
                <a:ea typeface="+mn-ea"/>
                <a:cs typeface="+mn-cs"/>
              </a:rPr>
              <a:t>b. Anna ist ein Cham.leon.</a:t>
            </a:r>
          </a:p>
          <a:p>
            <a:r>
              <a:rPr lang="en-GB" sz="1200" kern="1200">
                <a:solidFill>
                  <a:schemeClr val="tx1"/>
                </a:solidFill>
                <a:effectLst/>
                <a:latin typeface="Arial" panose="020B0604020202020204" pitchFamily="34" charset="0"/>
                <a:ea typeface="+mn-ea"/>
                <a:cs typeface="+mn-cs"/>
              </a:rPr>
              <a:t>Explikatur: z.B. ,Anna .ndert ihre Meinung st.ndig, man kann sich</a:t>
            </a:r>
          </a:p>
          <a:p>
            <a:r>
              <a:rPr lang="en-GB" sz="1200" kern="1200">
                <a:solidFill>
                  <a:schemeClr val="tx1"/>
                </a:solidFill>
                <a:effectLst/>
                <a:latin typeface="Arial" panose="020B0604020202020204" pitchFamily="34" charset="0"/>
                <a:ea typeface="+mn-ea"/>
                <a:cs typeface="+mn-cs"/>
              </a:rPr>
              <a:t>nicht auf sie verlassen.‘</a:t>
            </a:r>
          </a:p>
          <a:p>
            <a:r>
              <a:rPr lang="en-GB" sz="1200" kern="1200">
                <a:solidFill>
                  <a:schemeClr val="tx1"/>
                </a:solidFill>
                <a:effectLst/>
                <a:latin typeface="Arial" panose="020B0604020202020204" pitchFamily="34" charset="0"/>
                <a:ea typeface="+mn-ea"/>
                <a:cs typeface="+mn-cs"/>
              </a:rPr>
              <a:t>(14) Alle Bewerberinnen wurden nicht abgelehnt.</a:t>
            </a:r>
          </a:p>
          <a:p>
            <a:r>
              <a:rPr lang="en-GB" sz="1200" kern="1200">
                <a:solidFill>
                  <a:schemeClr val="tx1"/>
                </a:solidFill>
                <a:effectLst/>
                <a:latin typeface="Arial" panose="020B0604020202020204" pitchFamily="34" charset="0"/>
                <a:ea typeface="+mn-ea"/>
                <a:cs typeface="+mn-cs"/>
              </a:rPr>
              <a:t>Explikatur: z.B. ,Nicht alle Bewerberinnen wurden abgelehnt.‘</a:t>
            </a:r>
            <a:r>
              <a:rPr lang="en-DE" sz="1200" kern="1200">
                <a:solidFill>
                  <a:schemeClr val="tx1"/>
                </a:solidFill>
                <a:effectLst/>
                <a:latin typeface="Arial" panose="020B0604020202020204" pitchFamily="34" charset="0"/>
                <a:ea typeface="+mn-ea"/>
                <a:cs typeface="+mn-cs"/>
              </a:rPr>
              <a:t> (Finkbeiner 2015)</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10</a:t>
            </a:fld>
            <a:endParaRPr lang="de-DE" dirty="0"/>
          </a:p>
        </p:txBody>
      </p:sp>
    </p:spTree>
    <p:extLst>
      <p:ext uri="{BB962C8B-B14F-4D97-AF65-F5344CB8AC3E}">
        <p14:creationId xmlns:p14="http://schemas.microsoft.com/office/powerpoint/2010/main" val="328091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11</a:t>
            </a:fld>
            <a:endParaRPr lang="de-DE" dirty="0"/>
          </a:p>
        </p:txBody>
      </p:sp>
    </p:spTree>
    <p:extLst>
      <p:ext uri="{BB962C8B-B14F-4D97-AF65-F5344CB8AC3E}">
        <p14:creationId xmlns:p14="http://schemas.microsoft.com/office/powerpoint/2010/main" val="191673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"Kent Bach, ein Neo-Griceaner, stimmt mit Vertretern der Relevanztheorie</a:t>
            </a:r>
          </a:p>
          <a:p>
            <a:r>
              <a:rPr lang="en-GB" sz="1200" kern="1200">
                <a:solidFill>
                  <a:schemeClr val="tx1"/>
                </a:solidFill>
                <a:effectLst/>
                <a:latin typeface="Arial" panose="020B0604020202020204" pitchFamily="34" charset="0"/>
                <a:ea typeface="+mn-ea"/>
                <a:cs typeface="+mn-cs"/>
              </a:rPr>
              <a:t>darin überein, dass Sprecher mit ihren .u.erungen mehr meinen k.nnen,</a:t>
            </a:r>
          </a:p>
          <a:p>
            <a:r>
              <a:rPr lang="en-GB" sz="1200" kern="1200">
                <a:solidFill>
                  <a:schemeClr val="tx1"/>
                </a:solidFill>
                <a:effectLst/>
                <a:latin typeface="Arial" panose="020B0604020202020204" pitchFamily="34" charset="0"/>
                <a:ea typeface="+mn-ea"/>
                <a:cs typeface="+mn-cs"/>
              </a:rPr>
              <a:t>als sie w.rtlich sagen, ohne dass sie deshalb etwas implikatieren oder sich</a:t>
            </a:r>
          </a:p>
          <a:p>
            <a:r>
              <a:rPr lang="en-GB" sz="1200" kern="1200">
                <a:solidFill>
                  <a:schemeClr val="tx1"/>
                </a:solidFill>
                <a:effectLst/>
                <a:latin typeface="Arial" panose="020B0604020202020204" pitchFamily="34" charset="0"/>
                <a:ea typeface="+mn-ea"/>
                <a:cs typeface="+mn-cs"/>
              </a:rPr>
              <a:t>bereits im Bereich figurativer Bedeutung bewegen würden (Bach 2004:</a:t>
            </a:r>
          </a:p>
          <a:p>
            <a:r>
              <a:rPr lang="en-GB" sz="1200" kern="1200">
                <a:solidFill>
                  <a:schemeClr val="tx1"/>
                </a:solidFill>
                <a:effectLst/>
                <a:latin typeface="Arial" panose="020B0604020202020204" pitchFamily="34" charset="0"/>
                <a:ea typeface="+mn-ea"/>
                <a:cs typeface="+mn-cs"/>
              </a:rPr>
              <a:t>473). Allerdings kritisiert er den in der Relevanztheorie verwendeten Begriff</a:t>
            </a:r>
          </a:p>
          <a:p>
            <a:r>
              <a:rPr lang="en-GB" sz="1200" kern="1200">
                <a:solidFill>
                  <a:schemeClr val="tx1"/>
                </a:solidFill>
                <a:effectLst/>
                <a:latin typeface="Arial" panose="020B0604020202020204" pitchFamily="34" charset="0"/>
                <a:ea typeface="+mn-ea"/>
                <a:cs typeface="+mn-cs"/>
              </a:rPr>
              <a:t>der Explikatur. Mit dem Begriff der Explikatur ist ja gerade nicht das gemeint,</a:t>
            </a:r>
          </a:p>
          <a:p>
            <a:r>
              <a:rPr lang="en-GB" sz="1200" kern="1200">
                <a:solidFill>
                  <a:schemeClr val="tx1"/>
                </a:solidFill>
                <a:effectLst/>
                <a:latin typeface="Arial" panose="020B0604020202020204" pitchFamily="34" charset="0"/>
                <a:ea typeface="+mn-ea"/>
                <a:cs typeface="+mn-cs"/>
              </a:rPr>
              <a:t>was explizit gesagt wurde, sondern die Explikatur bezieht sich auf nicht explizit</a:t>
            </a:r>
          </a:p>
          <a:p>
            <a:r>
              <a:rPr lang="en-GB" sz="1200" kern="1200">
                <a:solidFill>
                  <a:schemeClr val="tx1"/>
                </a:solidFill>
                <a:effectLst/>
                <a:latin typeface="Arial" panose="020B0604020202020204" pitchFamily="34" charset="0"/>
                <a:ea typeface="+mn-ea"/>
                <a:cs typeface="+mn-cs"/>
              </a:rPr>
              <a:t>ausgedrückte propositionale Inhalte (Bach 1994: 270). Bach (2001:</a:t>
            </a:r>
          </a:p>
          <a:p>
            <a:r>
              <a:rPr lang="en-GB" sz="1200" kern="1200">
                <a:solidFill>
                  <a:schemeClr val="tx1"/>
                </a:solidFill>
                <a:effectLst/>
                <a:latin typeface="Arial" panose="020B0604020202020204" pitchFamily="34" charset="0"/>
                <a:ea typeface="+mn-ea"/>
                <a:cs typeface="+mn-cs"/>
              </a:rPr>
              <a:t>250) schl.gt daher den Begriff Impli-zi-tur vor" (Finkbeiner 2015)</a:t>
            </a:r>
          </a:p>
        </p:txBody>
      </p:sp>
      <p:sp>
        <p:nvSpPr>
          <p:cNvPr id="4" name="Slide Number Placeholder 3"/>
          <p:cNvSpPr>
            <a:spLocks noGrp="1"/>
          </p:cNvSpPr>
          <p:nvPr>
            <p:ph type="sldNum" sz="quarter" idx="5"/>
          </p:nvPr>
        </p:nvSpPr>
        <p:spPr/>
        <p:txBody>
          <a:bodyPr/>
          <a:lstStyle/>
          <a:p>
            <a:fld id="{E4EA47C3-D6D1-45C7-B7EF-A1183D105D1C}" type="slidenum">
              <a:rPr lang="de-DE" smtClean="0"/>
              <a:pPr/>
              <a:t>12</a:t>
            </a:fld>
            <a:endParaRPr lang="de-DE" dirty="0"/>
          </a:p>
        </p:txBody>
      </p:sp>
    </p:spTree>
    <p:extLst>
      <p:ext uri="{BB962C8B-B14F-4D97-AF65-F5344CB8AC3E}">
        <p14:creationId xmlns:p14="http://schemas.microsoft.com/office/powerpoint/2010/main" val="57986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"Kent Bach, ein Neo-Griceaner, stimmt mit Vertretern der Relevanztheorie</a:t>
            </a:r>
          </a:p>
          <a:p>
            <a:r>
              <a:rPr lang="en-GB" sz="1200" kern="1200">
                <a:solidFill>
                  <a:schemeClr val="tx1"/>
                </a:solidFill>
                <a:effectLst/>
                <a:latin typeface="Arial" panose="020B0604020202020204" pitchFamily="34" charset="0"/>
                <a:ea typeface="+mn-ea"/>
                <a:cs typeface="+mn-cs"/>
              </a:rPr>
              <a:t>darin überein, dass Sprecher mit ihren .u.erungen mehr meinen k.nnen,</a:t>
            </a:r>
          </a:p>
          <a:p>
            <a:r>
              <a:rPr lang="en-GB" sz="1200" kern="1200">
                <a:solidFill>
                  <a:schemeClr val="tx1"/>
                </a:solidFill>
                <a:effectLst/>
                <a:latin typeface="Arial" panose="020B0604020202020204" pitchFamily="34" charset="0"/>
                <a:ea typeface="+mn-ea"/>
                <a:cs typeface="+mn-cs"/>
              </a:rPr>
              <a:t>als sie w.rtlich sagen, ohne dass sie deshalb etwas implikatieren oder sich</a:t>
            </a:r>
          </a:p>
          <a:p>
            <a:r>
              <a:rPr lang="en-GB" sz="1200" kern="1200">
                <a:solidFill>
                  <a:schemeClr val="tx1"/>
                </a:solidFill>
                <a:effectLst/>
                <a:latin typeface="Arial" panose="020B0604020202020204" pitchFamily="34" charset="0"/>
                <a:ea typeface="+mn-ea"/>
                <a:cs typeface="+mn-cs"/>
              </a:rPr>
              <a:t>bereits im Bereich figurativer Bedeutung bewegen würden (Bach 2004:</a:t>
            </a:r>
          </a:p>
          <a:p>
            <a:r>
              <a:rPr lang="en-GB" sz="1200" kern="1200">
                <a:solidFill>
                  <a:schemeClr val="tx1"/>
                </a:solidFill>
                <a:effectLst/>
                <a:latin typeface="Arial" panose="020B0604020202020204" pitchFamily="34" charset="0"/>
                <a:ea typeface="+mn-ea"/>
                <a:cs typeface="+mn-cs"/>
              </a:rPr>
              <a:t>473). Allerdings kritisiert er den in der Relevanztheorie verwendeten Begriff</a:t>
            </a:r>
          </a:p>
          <a:p>
            <a:r>
              <a:rPr lang="en-GB" sz="1200" kern="1200">
                <a:solidFill>
                  <a:schemeClr val="tx1"/>
                </a:solidFill>
                <a:effectLst/>
                <a:latin typeface="Arial" panose="020B0604020202020204" pitchFamily="34" charset="0"/>
                <a:ea typeface="+mn-ea"/>
                <a:cs typeface="+mn-cs"/>
              </a:rPr>
              <a:t>der Explikatur. Mit dem Begriff der Explikatur ist ja gerade nicht das gemeint,</a:t>
            </a:r>
          </a:p>
          <a:p>
            <a:r>
              <a:rPr lang="en-GB" sz="1200" kern="1200">
                <a:solidFill>
                  <a:schemeClr val="tx1"/>
                </a:solidFill>
                <a:effectLst/>
                <a:latin typeface="Arial" panose="020B0604020202020204" pitchFamily="34" charset="0"/>
                <a:ea typeface="+mn-ea"/>
                <a:cs typeface="+mn-cs"/>
              </a:rPr>
              <a:t>was explizit gesagt wurde, sondern die Explikatur bezieht sich auf nicht explizit</a:t>
            </a:r>
          </a:p>
          <a:p>
            <a:r>
              <a:rPr lang="en-GB" sz="1200" kern="1200">
                <a:solidFill>
                  <a:schemeClr val="tx1"/>
                </a:solidFill>
                <a:effectLst/>
                <a:latin typeface="Arial" panose="020B0604020202020204" pitchFamily="34" charset="0"/>
                <a:ea typeface="+mn-ea"/>
                <a:cs typeface="+mn-cs"/>
              </a:rPr>
              <a:t>ausgedrückte propositionale Inhalte (Bach 1994: 270). Bach (2001:</a:t>
            </a:r>
          </a:p>
          <a:p>
            <a:r>
              <a:rPr lang="en-GB" sz="1200" kern="1200">
                <a:solidFill>
                  <a:schemeClr val="tx1"/>
                </a:solidFill>
                <a:effectLst/>
                <a:latin typeface="Arial" panose="020B0604020202020204" pitchFamily="34" charset="0"/>
                <a:ea typeface="+mn-ea"/>
                <a:cs typeface="+mn-cs"/>
              </a:rPr>
              <a:t>250) schl.gt daher den Begriff Impli-zi-tur vor" (Finkbeiner 2015)</a:t>
            </a:r>
          </a:p>
        </p:txBody>
      </p:sp>
      <p:sp>
        <p:nvSpPr>
          <p:cNvPr id="4" name="Slide Number Placeholder 3"/>
          <p:cNvSpPr>
            <a:spLocks noGrp="1"/>
          </p:cNvSpPr>
          <p:nvPr>
            <p:ph type="sldNum" sz="quarter" idx="5"/>
          </p:nvPr>
        </p:nvSpPr>
        <p:spPr/>
        <p:txBody>
          <a:bodyPr/>
          <a:lstStyle/>
          <a:p>
            <a:fld id="{E4EA47C3-D6D1-45C7-B7EF-A1183D105D1C}" type="slidenum">
              <a:rPr lang="de-DE" smtClean="0"/>
              <a:pPr/>
              <a:t>13</a:t>
            </a:fld>
            <a:endParaRPr lang="de-DE" dirty="0"/>
          </a:p>
        </p:txBody>
      </p:sp>
    </p:spTree>
    <p:extLst>
      <p:ext uri="{BB962C8B-B14F-4D97-AF65-F5344CB8AC3E}">
        <p14:creationId xmlns:p14="http://schemas.microsoft.com/office/powerpoint/2010/main" val="69489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dirty="0"/>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dirty="0"/>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Mastertextformat bearbeiten
Zweite Ebene
Dritte Ebene
Vierte Ebene
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Mastertextformat bearbeiten
Zweite Ebene
Dritte Ebene
Vierte Ebene
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Mastertextformat bearbeiten
Zweite Ebene
Dritte Ebene
Vierte Ebene
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Mastertextformat bearbeiten
Zweite Ebene
Dritte Ebene
Vierte Ebene
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Mastertextformat bearbeiten
Zweite Ebene
Dritte Ebene
Vierte Ebene
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Mastertitelformat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Mastertextformat bearbeiten
Zweite Ebene
Dritte Ebene
Vierte Ebene
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Mastertextformat bearbeiten
Zweite Ebene
Dritte Ebene
Vierte Ebene
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Mastertextformat bearbeiten
Zweite Ebene
Dritte Ebene
Vierte Ebene
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Mastertextformat bearbeiten
Zweite Ebene
Dritte Ebene
Vierte Ebene
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Mastertextformat bearbeiten
Zweite Ebene
Dritte Ebene
Vierte Ebene
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Mastertextformat bearbeiten
Zweite Ebene
Dritte Ebene
Vierte Ebene
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2">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Mastertextformat bearbeiten
Zweite Ebene
Dritte Ebene
Vierte Ebene
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a:solidFill>
            <a:schemeClr val="tx2"/>
          </a:solidFill>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C91C6619-4CF7-49A7-802B-6AF7FF4914DA}"/>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455B36EC-528F-4E97-93BF-21959E6FD9B9}"/>
                </a:ext>
              </a:extLst>
            </p:cNvPr>
            <p:cNvGrpSpPr/>
            <p:nvPr/>
          </p:nvGrpSpPr>
          <p:grpSpPr>
            <a:xfrm>
              <a:off x="10321916" y="525077"/>
              <a:ext cx="1179212" cy="575107"/>
              <a:chOff x="10321916" y="525077"/>
              <a:chExt cx="1179212" cy="575107"/>
            </a:xfrm>
            <a:solidFill>
              <a:schemeClr val="accent1"/>
            </a:solidFill>
          </p:grpSpPr>
          <p:sp>
            <p:nvSpPr>
              <p:cNvPr id="69" name="Freihandform: Form 68">
                <a:extLst>
                  <a:ext uri="{FF2B5EF4-FFF2-40B4-BE49-F238E27FC236}">
                    <a16:creationId xmlns:a16="http://schemas.microsoft.com/office/drawing/2014/main" id="{91D309B1-63F8-4AB2-8EB2-1CAEF4C839A6}"/>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A36242A3-7F74-4857-8FF1-ADD22CCD327C}"/>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373027A2-4C51-4E71-A123-42FB987BF2B4}"/>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A909C168-98E6-4FA2-8D75-923A389A4E9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9A3716B3-558A-427F-BA0B-829497FC888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F8470D77-D85D-4975-9A60-9CE2E8808B2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BCF37C2F-5134-4162-BE90-58DA31D2F78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8" name="Freihandform: Form 47">
              <a:extLst>
                <a:ext uri="{FF2B5EF4-FFF2-40B4-BE49-F238E27FC236}">
                  <a16:creationId xmlns:a16="http://schemas.microsoft.com/office/drawing/2014/main" id="{80B310A5-C7B4-461B-A746-BE06FBD16D5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9" name="Freihandform: Form 48">
              <a:extLst>
                <a:ext uri="{FF2B5EF4-FFF2-40B4-BE49-F238E27FC236}">
                  <a16:creationId xmlns:a16="http://schemas.microsoft.com/office/drawing/2014/main" id="{41295C12-5E33-43EE-8872-7957A8D8536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0" name="Grafik 9">
              <a:extLst>
                <a:ext uri="{FF2B5EF4-FFF2-40B4-BE49-F238E27FC236}">
                  <a16:creationId xmlns:a16="http://schemas.microsoft.com/office/drawing/2014/main" id="{3A5FF387-F0B6-477E-998D-234DECE1DB1B}"/>
                </a:ext>
              </a:extLst>
            </p:cNvPr>
            <p:cNvGrpSpPr/>
            <p:nvPr/>
          </p:nvGrpSpPr>
          <p:grpSpPr>
            <a:xfrm>
              <a:off x="10496140" y="1110575"/>
              <a:ext cx="101490" cy="55578"/>
              <a:chOff x="10496140" y="1110575"/>
              <a:chExt cx="101490" cy="55578"/>
            </a:xfrm>
            <a:solidFill>
              <a:srgbClr val="000000"/>
            </a:solidFill>
          </p:grpSpPr>
          <p:sp>
            <p:nvSpPr>
              <p:cNvPr id="67" name="Freihandform: Form 66">
                <a:extLst>
                  <a:ext uri="{FF2B5EF4-FFF2-40B4-BE49-F238E27FC236}">
                    <a16:creationId xmlns:a16="http://schemas.microsoft.com/office/drawing/2014/main" id="{FE518397-1522-4A04-B6ED-00F9007F357A}"/>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10063F5E-0004-4BCF-97BF-1F768B2194CF}"/>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1" name="Freihandform: Form 50">
              <a:extLst>
                <a:ext uri="{FF2B5EF4-FFF2-40B4-BE49-F238E27FC236}">
                  <a16:creationId xmlns:a16="http://schemas.microsoft.com/office/drawing/2014/main" id="{1A6F300E-3CC4-4B75-80D8-A919F613F4A3}"/>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2" name="Grafik 9">
              <a:extLst>
                <a:ext uri="{FF2B5EF4-FFF2-40B4-BE49-F238E27FC236}">
                  <a16:creationId xmlns:a16="http://schemas.microsoft.com/office/drawing/2014/main" id="{04AC514E-52CF-4856-ADD0-332C339C4D48}"/>
                </a:ext>
              </a:extLst>
            </p:cNvPr>
            <p:cNvGrpSpPr/>
            <p:nvPr/>
          </p:nvGrpSpPr>
          <p:grpSpPr>
            <a:xfrm>
              <a:off x="10639675" y="1081336"/>
              <a:ext cx="106322" cy="86991"/>
              <a:chOff x="10639675" y="1081336"/>
              <a:chExt cx="106322" cy="86991"/>
            </a:xfrm>
            <a:solidFill>
              <a:srgbClr val="000000"/>
            </a:solidFill>
          </p:grpSpPr>
          <p:sp>
            <p:nvSpPr>
              <p:cNvPr id="65" name="Freihandform: Form 64">
                <a:extLst>
                  <a:ext uri="{FF2B5EF4-FFF2-40B4-BE49-F238E27FC236}">
                    <a16:creationId xmlns:a16="http://schemas.microsoft.com/office/drawing/2014/main" id="{546461AE-92FF-428D-A949-FB0BA0C40486}"/>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6" name="Freihandform: Form 65">
                <a:extLst>
                  <a:ext uri="{FF2B5EF4-FFF2-40B4-BE49-F238E27FC236}">
                    <a16:creationId xmlns:a16="http://schemas.microsoft.com/office/drawing/2014/main" id="{E965C189-A801-452A-859F-28368D6503E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3" name="Freihandform: Form 52">
              <a:extLst>
                <a:ext uri="{FF2B5EF4-FFF2-40B4-BE49-F238E27FC236}">
                  <a16:creationId xmlns:a16="http://schemas.microsoft.com/office/drawing/2014/main" id="{6B42D9CC-533D-471D-AE03-C7814754949F}"/>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8" name="Freihandform: Form 57">
              <a:extLst>
                <a:ext uri="{FF2B5EF4-FFF2-40B4-BE49-F238E27FC236}">
                  <a16:creationId xmlns:a16="http://schemas.microsoft.com/office/drawing/2014/main" id="{1CA820B0-ACB2-443B-BBD2-E5DA3D05A48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958C57C2-4634-4F2D-AAFF-837FFB064E0F}"/>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0" name="Grafik 9">
              <a:extLst>
                <a:ext uri="{FF2B5EF4-FFF2-40B4-BE49-F238E27FC236}">
                  <a16:creationId xmlns:a16="http://schemas.microsoft.com/office/drawing/2014/main" id="{FD7A4790-53F8-44AD-B4D7-867D12B3CFB1}"/>
                </a:ext>
              </a:extLst>
            </p:cNvPr>
            <p:cNvGrpSpPr/>
            <p:nvPr/>
          </p:nvGrpSpPr>
          <p:grpSpPr>
            <a:xfrm>
              <a:off x="10321916" y="1110575"/>
              <a:ext cx="1399106" cy="241642"/>
              <a:chOff x="10321916" y="1110575"/>
              <a:chExt cx="1399106" cy="241642"/>
            </a:xfrm>
            <a:solidFill>
              <a:schemeClr val="accent1"/>
            </a:solidFill>
          </p:grpSpPr>
          <p:sp>
            <p:nvSpPr>
              <p:cNvPr id="61" name="Freihandform: Form 60">
                <a:extLst>
                  <a:ext uri="{FF2B5EF4-FFF2-40B4-BE49-F238E27FC236}">
                    <a16:creationId xmlns:a16="http://schemas.microsoft.com/office/drawing/2014/main" id="{360B4408-9AA2-45E3-BA56-27796B0DA924}"/>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2" name="Freihandform: Form 61">
                <a:extLst>
                  <a:ext uri="{FF2B5EF4-FFF2-40B4-BE49-F238E27FC236}">
                    <a16:creationId xmlns:a16="http://schemas.microsoft.com/office/drawing/2014/main" id="{A4F7D52C-F51B-4EFD-812F-B2EE83A760E2}"/>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EC28B88-2DCA-403B-A59C-F6B806C02DBB}"/>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8EA9E0D8-953E-4386-A47D-85043DF818F8}"/>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a:solidFill>
            <a:schemeClr val="tx2"/>
          </a:solidFill>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Mastertextformat bearbeiten
Zweite Ebene
Dritte Ebene
Vierte Ebene
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grpSp>
        <p:nvGrpSpPr>
          <p:cNvPr id="43" name="Grafik 9">
            <a:extLst>
              <a:ext uri="{FF2B5EF4-FFF2-40B4-BE49-F238E27FC236}">
                <a16:creationId xmlns:a16="http://schemas.microsoft.com/office/drawing/2014/main" id="{076F09CB-2CC2-4309-BDB1-67804947A214}"/>
              </a:ext>
            </a:extLst>
          </p:cNvPr>
          <p:cNvGrpSpPr/>
          <p:nvPr userDrawn="1"/>
        </p:nvGrpSpPr>
        <p:grpSpPr>
          <a:xfrm>
            <a:off x="7741437" y="394294"/>
            <a:ext cx="1049330" cy="621121"/>
            <a:chOff x="10321916" y="525077"/>
            <a:chExt cx="1399106" cy="827140"/>
          </a:xfrm>
          <a:solidFill>
            <a:schemeClr val="accent1"/>
          </a:solidFill>
        </p:grpSpPr>
        <p:grpSp>
          <p:nvGrpSpPr>
            <p:cNvPr id="45" name="Grafik 9">
              <a:extLst>
                <a:ext uri="{FF2B5EF4-FFF2-40B4-BE49-F238E27FC236}">
                  <a16:creationId xmlns:a16="http://schemas.microsoft.com/office/drawing/2014/main" id="{AE4D5FB2-1354-4A1C-9AC6-94BA47AFA657}"/>
                </a:ext>
              </a:extLst>
            </p:cNvPr>
            <p:cNvGrpSpPr/>
            <p:nvPr/>
          </p:nvGrpSpPr>
          <p:grpSpPr>
            <a:xfrm>
              <a:off x="10321916" y="525077"/>
              <a:ext cx="1179212" cy="575107"/>
              <a:chOff x="10321916" y="525077"/>
              <a:chExt cx="1179212" cy="575107"/>
            </a:xfrm>
            <a:solidFill>
              <a:schemeClr val="accent1"/>
            </a:solidFill>
          </p:grpSpPr>
          <p:sp>
            <p:nvSpPr>
              <p:cNvPr id="70" name="Freihandform: Form 69">
                <a:extLst>
                  <a:ext uri="{FF2B5EF4-FFF2-40B4-BE49-F238E27FC236}">
                    <a16:creationId xmlns:a16="http://schemas.microsoft.com/office/drawing/2014/main" id="{FE59B463-359E-41D0-BD04-1F9F20933BC7}"/>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0FB2DBB2-6B23-44DE-BAFF-BA7815BDA3A9}"/>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2" name="Freihandform: Form 71">
                <a:extLst>
                  <a:ext uri="{FF2B5EF4-FFF2-40B4-BE49-F238E27FC236}">
                    <a16:creationId xmlns:a16="http://schemas.microsoft.com/office/drawing/2014/main" id="{0F2E9D98-4AD9-4DB8-99C6-0DF7955D45B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73" name="Freihandform: Form 72">
                <a:extLst>
                  <a:ext uri="{FF2B5EF4-FFF2-40B4-BE49-F238E27FC236}">
                    <a16:creationId xmlns:a16="http://schemas.microsoft.com/office/drawing/2014/main" id="{D351D8E0-4F29-4BBF-9D49-14AAEB93E919}"/>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4" name="Freihandform: Form 73">
                <a:extLst>
                  <a:ext uri="{FF2B5EF4-FFF2-40B4-BE49-F238E27FC236}">
                    <a16:creationId xmlns:a16="http://schemas.microsoft.com/office/drawing/2014/main" id="{DCB72BFE-8B60-40AD-87F8-487863D43F75}"/>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5" name="Freihandform: Form 74">
                <a:extLst>
                  <a:ext uri="{FF2B5EF4-FFF2-40B4-BE49-F238E27FC236}">
                    <a16:creationId xmlns:a16="http://schemas.microsoft.com/office/drawing/2014/main" id="{52E0BA5A-CC65-4BB8-81BB-4CB15A4D8CF1}"/>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6" name="Freihandform: Form 45">
              <a:extLst>
                <a:ext uri="{FF2B5EF4-FFF2-40B4-BE49-F238E27FC236}">
                  <a16:creationId xmlns:a16="http://schemas.microsoft.com/office/drawing/2014/main" id="{359051EF-44DD-407B-AE1C-A76EDF0E837C}"/>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7" name="Freihandform: Form 46">
              <a:extLst>
                <a:ext uri="{FF2B5EF4-FFF2-40B4-BE49-F238E27FC236}">
                  <a16:creationId xmlns:a16="http://schemas.microsoft.com/office/drawing/2014/main" id="{C0514696-52F1-48B2-96C8-A3E4798980D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50" name="Freihandform: Form 49">
              <a:extLst>
                <a:ext uri="{FF2B5EF4-FFF2-40B4-BE49-F238E27FC236}">
                  <a16:creationId xmlns:a16="http://schemas.microsoft.com/office/drawing/2014/main" id="{E0DDF57D-AA32-45B9-BDC9-86A24A39DB9E}"/>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1" name="Grafik 9">
              <a:extLst>
                <a:ext uri="{FF2B5EF4-FFF2-40B4-BE49-F238E27FC236}">
                  <a16:creationId xmlns:a16="http://schemas.microsoft.com/office/drawing/2014/main" id="{E7679A7C-9589-4CF8-9F8D-7E3A97D84278}"/>
                </a:ext>
              </a:extLst>
            </p:cNvPr>
            <p:cNvGrpSpPr/>
            <p:nvPr/>
          </p:nvGrpSpPr>
          <p:grpSpPr>
            <a:xfrm>
              <a:off x="10496140" y="1110575"/>
              <a:ext cx="101490" cy="55578"/>
              <a:chOff x="10496140" y="1110575"/>
              <a:chExt cx="101490" cy="55578"/>
            </a:xfrm>
            <a:solidFill>
              <a:srgbClr val="000000"/>
            </a:solidFill>
          </p:grpSpPr>
          <p:sp>
            <p:nvSpPr>
              <p:cNvPr id="68" name="Freihandform: Form 67">
                <a:extLst>
                  <a:ext uri="{FF2B5EF4-FFF2-40B4-BE49-F238E27FC236}">
                    <a16:creationId xmlns:a16="http://schemas.microsoft.com/office/drawing/2014/main" id="{C32EB792-112B-4098-B905-0403E3AB3D3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2364557F-298E-4BF1-8A6D-06EF159C2726}"/>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52" name="Freihandform: Form 51">
              <a:extLst>
                <a:ext uri="{FF2B5EF4-FFF2-40B4-BE49-F238E27FC236}">
                  <a16:creationId xmlns:a16="http://schemas.microsoft.com/office/drawing/2014/main" id="{9C8A17D1-D5DE-42B7-8090-E7E649D8A805}"/>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3" name="Grafik 9">
              <a:extLst>
                <a:ext uri="{FF2B5EF4-FFF2-40B4-BE49-F238E27FC236}">
                  <a16:creationId xmlns:a16="http://schemas.microsoft.com/office/drawing/2014/main" id="{36D757E1-23B8-4B97-B880-F711EC0DB08D}"/>
                </a:ext>
              </a:extLst>
            </p:cNvPr>
            <p:cNvGrpSpPr/>
            <p:nvPr/>
          </p:nvGrpSpPr>
          <p:grpSpPr>
            <a:xfrm>
              <a:off x="10639675" y="1081336"/>
              <a:ext cx="106322" cy="86991"/>
              <a:chOff x="10639675" y="1081336"/>
              <a:chExt cx="106322" cy="86991"/>
            </a:xfrm>
            <a:solidFill>
              <a:srgbClr val="000000"/>
            </a:solidFill>
          </p:grpSpPr>
          <p:sp>
            <p:nvSpPr>
              <p:cNvPr id="66" name="Freihandform: Form 65">
                <a:extLst>
                  <a:ext uri="{FF2B5EF4-FFF2-40B4-BE49-F238E27FC236}">
                    <a16:creationId xmlns:a16="http://schemas.microsoft.com/office/drawing/2014/main" id="{E1960764-ED10-4D2C-88D0-696068264BC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E6C9C067-792C-4C17-A5B3-D48C1665DD24}"/>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960872F2-485E-4F8B-8FCC-FC63006E79D3}"/>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4E07D7C9-0535-4673-8091-4F17D0B62650}"/>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9B0B4093-9FAE-4FEC-9671-D0091528BD5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61" name="Grafik 9">
              <a:extLst>
                <a:ext uri="{FF2B5EF4-FFF2-40B4-BE49-F238E27FC236}">
                  <a16:creationId xmlns:a16="http://schemas.microsoft.com/office/drawing/2014/main" id="{D5D00B8F-439D-4A9C-AC31-D90D9CFAFF16}"/>
                </a:ext>
              </a:extLst>
            </p:cNvPr>
            <p:cNvGrpSpPr/>
            <p:nvPr/>
          </p:nvGrpSpPr>
          <p:grpSpPr>
            <a:xfrm>
              <a:off x="10321916" y="1110575"/>
              <a:ext cx="1399106" cy="241642"/>
              <a:chOff x="10321916" y="1110575"/>
              <a:chExt cx="1399106" cy="241642"/>
            </a:xfrm>
            <a:solidFill>
              <a:schemeClr val="accent1"/>
            </a:solidFill>
          </p:grpSpPr>
          <p:sp>
            <p:nvSpPr>
              <p:cNvPr id="62" name="Freihandform: Form 61">
                <a:extLst>
                  <a:ext uri="{FF2B5EF4-FFF2-40B4-BE49-F238E27FC236}">
                    <a16:creationId xmlns:a16="http://schemas.microsoft.com/office/drawing/2014/main" id="{A0B59116-9AC3-488B-B418-57F05127DD42}"/>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ED6E8E7E-1035-4870-8608-70848BB2B703}"/>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4" name="Freihandform: Form 63">
                <a:extLst>
                  <a:ext uri="{FF2B5EF4-FFF2-40B4-BE49-F238E27FC236}">
                    <a16:creationId xmlns:a16="http://schemas.microsoft.com/office/drawing/2014/main" id="{0A256F68-56C7-4D5B-BCCD-3A6858B05732}"/>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4EEEE710-875E-4346-9F6D-CFFB3EF72B3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Mastertitelformat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a:extLst>
              <a:ext uri="{96DAC541-7B7A-43D3-8B79-37D633B846F1}">
                <asvg:svgBlip xmlns:asvg="http://schemas.microsoft.com/office/drawing/2016/SVG/main" r:embed="rId3"/>
              </a:ext>
            </a:extLst>
          </a:blip>
          <a:srcRect l="28921" t="8747" b="17591"/>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grpSp>
        <p:nvGrpSpPr>
          <p:cNvPr id="42" name="Grafik 9">
            <a:extLst>
              <a:ext uri="{FF2B5EF4-FFF2-40B4-BE49-F238E27FC236}">
                <a16:creationId xmlns:a16="http://schemas.microsoft.com/office/drawing/2014/main" id="{4667E34A-CC7E-4835-9AC5-FE237F81C03D}"/>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626385F0-EFB3-4177-8D2F-2F9907091087}"/>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6808F36E-77C0-40F5-86F8-7030FC5D0DFD}"/>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46CD7CF4-F97B-47E8-A3F8-5B427518485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5C9615FD-3950-4AAF-91D1-B7E0D1523EB1}"/>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6D61BCB8-A392-44BE-9B58-0C8894F2C6E3}"/>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5651F35B-CB90-42B4-A471-984346A049EA}"/>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8CE6B607-72CF-4173-94CC-C59F836899D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500087AB-383E-4624-A927-873B03065E80}"/>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22AA03D7-3F03-4C4F-A0C9-836B56272C8C}"/>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908EC93F-835E-4D0F-A675-2F99EC043AA5}"/>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2CEF44ED-A72E-4351-9881-F8B58E7CA517}"/>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38C57ED4-5249-44F6-A846-8A50E1B0A8A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A3174859-C1AB-4E2C-AD75-5F35D1D33C1A}"/>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2C5BCA75-4F93-46B4-878A-E68AC698764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BCECBBC6-DE4D-4DC8-8D21-F5528013426A}"/>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BCE4B876-F0A5-4F73-BBFF-C3F17D7B5C7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5E2AB3D-28C9-4DA2-9CAC-58EAE4EB09DB}"/>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DA3BF75-3E56-4B78-B7D6-F84532C639D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33376168-99F8-4715-AF4C-8EE786D54481}"/>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EC324BE3-07EF-4C6E-9A11-992391FDED69}"/>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2E5DE4CB-903E-4460-9F03-DE6427A3C0A8}"/>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44D50118-5ACB-41E0-AC63-9E2D51DEF863}"/>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8E08ECA6-CD33-45EB-90A7-60C724D72EE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4E5B9455-EFA6-4E2C-ADFA-01DEA81D9373}"/>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E6E39BDF-EF42-4AB6-B762-15EEF4205FD7}"/>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a:solidFill>
            <a:schemeClr val="tx2"/>
          </a:solidFill>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a:solidFill>
            <a:schemeClr val="tx2"/>
          </a:solidFill>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Mastertitelformat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grpSp>
        <p:nvGrpSpPr>
          <p:cNvPr id="42" name="Grafik 9">
            <a:extLst>
              <a:ext uri="{FF2B5EF4-FFF2-40B4-BE49-F238E27FC236}">
                <a16:creationId xmlns:a16="http://schemas.microsoft.com/office/drawing/2014/main" id="{28A21B8F-6E69-4E11-AFD3-54EC4D2DD560}"/>
              </a:ext>
            </a:extLst>
          </p:cNvPr>
          <p:cNvGrpSpPr/>
          <p:nvPr userDrawn="1"/>
        </p:nvGrpSpPr>
        <p:grpSpPr>
          <a:xfrm>
            <a:off x="7741437" y="394294"/>
            <a:ext cx="1049330" cy="621121"/>
            <a:chOff x="10321916" y="525077"/>
            <a:chExt cx="1399106" cy="827140"/>
          </a:xfrm>
          <a:solidFill>
            <a:schemeClr val="accent1"/>
          </a:solidFill>
        </p:grpSpPr>
        <p:grpSp>
          <p:nvGrpSpPr>
            <p:cNvPr id="43" name="Grafik 9">
              <a:extLst>
                <a:ext uri="{FF2B5EF4-FFF2-40B4-BE49-F238E27FC236}">
                  <a16:creationId xmlns:a16="http://schemas.microsoft.com/office/drawing/2014/main" id="{D38F2AA7-E6E5-436E-8E36-7603834951DD}"/>
                </a:ext>
              </a:extLst>
            </p:cNvPr>
            <p:cNvGrpSpPr/>
            <p:nvPr/>
          </p:nvGrpSpPr>
          <p:grpSpPr>
            <a:xfrm>
              <a:off x="10321916" y="525077"/>
              <a:ext cx="1179212" cy="575107"/>
              <a:chOff x="10321916" y="525077"/>
              <a:chExt cx="1179212" cy="575107"/>
            </a:xfrm>
            <a:solidFill>
              <a:schemeClr val="accent1"/>
            </a:solidFill>
          </p:grpSpPr>
          <p:sp>
            <p:nvSpPr>
              <p:cNvPr id="66" name="Freihandform: Form 65">
                <a:extLst>
                  <a:ext uri="{FF2B5EF4-FFF2-40B4-BE49-F238E27FC236}">
                    <a16:creationId xmlns:a16="http://schemas.microsoft.com/office/drawing/2014/main" id="{CEE46D69-7B6E-4033-9F52-F87603FD3DC4}"/>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lstStyle/>
              <a:p>
                <a:endParaRPr lang="de-DE" sz="1351"/>
              </a:p>
            </p:txBody>
          </p:sp>
          <p:sp>
            <p:nvSpPr>
              <p:cNvPr id="67" name="Freihandform: Form 66">
                <a:extLst>
                  <a:ext uri="{FF2B5EF4-FFF2-40B4-BE49-F238E27FC236}">
                    <a16:creationId xmlns:a16="http://schemas.microsoft.com/office/drawing/2014/main" id="{BDAE65FC-F144-4EB4-BDE1-439A96EEE0C4}"/>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8" name="Freihandform: Form 67">
                <a:extLst>
                  <a:ext uri="{FF2B5EF4-FFF2-40B4-BE49-F238E27FC236}">
                    <a16:creationId xmlns:a16="http://schemas.microsoft.com/office/drawing/2014/main" id="{D3DBEDEF-DBC0-4148-9FDD-21C8CA8A0A9D}"/>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lstStyle/>
              <a:p>
                <a:endParaRPr lang="de-DE" sz="1351"/>
              </a:p>
            </p:txBody>
          </p:sp>
          <p:sp>
            <p:nvSpPr>
              <p:cNvPr id="69" name="Freihandform: Form 68">
                <a:extLst>
                  <a:ext uri="{FF2B5EF4-FFF2-40B4-BE49-F238E27FC236}">
                    <a16:creationId xmlns:a16="http://schemas.microsoft.com/office/drawing/2014/main" id="{32B50B26-A8AC-4560-90A5-3EA0F8790AC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0" name="Freihandform: Form 69">
                <a:extLst>
                  <a:ext uri="{FF2B5EF4-FFF2-40B4-BE49-F238E27FC236}">
                    <a16:creationId xmlns:a16="http://schemas.microsoft.com/office/drawing/2014/main" id="{E672BC32-FFA3-4CA6-A563-DD6F9BC119AB}"/>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71" name="Freihandform: Form 70">
                <a:extLst>
                  <a:ext uri="{FF2B5EF4-FFF2-40B4-BE49-F238E27FC236}">
                    <a16:creationId xmlns:a16="http://schemas.microsoft.com/office/drawing/2014/main" id="{9D229350-21C3-418C-96E5-56B9BC68276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44" name="Freihandform: Form 43">
              <a:extLst>
                <a:ext uri="{FF2B5EF4-FFF2-40B4-BE49-F238E27FC236}">
                  <a16:creationId xmlns:a16="http://schemas.microsoft.com/office/drawing/2014/main" id="{3B2C3CB2-9BD9-4C7F-A03D-9FAC1547D206}"/>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45" name="Freihandform: Form 44">
              <a:extLst>
                <a:ext uri="{FF2B5EF4-FFF2-40B4-BE49-F238E27FC236}">
                  <a16:creationId xmlns:a16="http://schemas.microsoft.com/office/drawing/2014/main" id="{C34D53EC-E9A8-4321-AADF-45F3327CFD78}"/>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46" name="Freihandform: Form 45">
              <a:extLst>
                <a:ext uri="{FF2B5EF4-FFF2-40B4-BE49-F238E27FC236}">
                  <a16:creationId xmlns:a16="http://schemas.microsoft.com/office/drawing/2014/main" id="{43A49C16-A28B-4031-A77C-89AAA332D02C}"/>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7" name="Grafik 9">
              <a:extLst>
                <a:ext uri="{FF2B5EF4-FFF2-40B4-BE49-F238E27FC236}">
                  <a16:creationId xmlns:a16="http://schemas.microsoft.com/office/drawing/2014/main" id="{6648D76C-F5E6-4559-8E7C-C8AC6A349ECC}"/>
                </a:ext>
              </a:extLst>
            </p:cNvPr>
            <p:cNvGrpSpPr/>
            <p:nvPr/>
          </p:nvGrpSpPr>
          <p:grpSpPr>
            <a:xfrm>
              <a:off x="10496140" y="1110575"/>
              <a:ext cx="101490" cy="55578"/>
              <a:chOff x="10496140" y="1110575"/>
              <a:chExt cx="101490" cy="55578"/>
            </a:xfrm>
            <a:solidFill>
              <a:srgbClr val="000000"/>
            </a:solidFill>
          </p:grpSpPr>
          <p:sp>
            <p:nvSpPr>
              <p:cNvPr id="64" name="Freihandform: Form 63">
                <a:extLst>
                  <a:ext uri="{FF2B5EF4-FFF2-40B4-BE49-F238E27FC236}">
                    <a16:creationId xmlns:a16="http://schemas.microsoft.com/office/drawing/2014/main" id="{72294CCB-ECFF-408E-9DE3-9CFD213367BB}"/>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65" name="Freihandform: Form 64">
                <a:extLst>
                  <a:ext uri="{FF2B5EF4-FFF2-40B4-BE49-F238E27FC236}">
                    <a16:creationId xmlns:a16="http://schemas.microsoft.com/office/drawing/2014/main" id="{8C858B51-A8C9-432A-9282-705400CDA1E4}"/>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48" name="Freihandform: Form 47">
              <a:extLst>
                <a:ext uri="{FF2B5EF4-FFF2-40B4-BE49-F238E27FC236}">
                  <a16:creationId xmlns:a16="http://schemas.microsoft.com/office/drawing/2014/main" id="{850DEC09-33CF-46B7-8919-E68733DA60E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49" name="Grafik 9">
              <a:extLst>
                <a:ext uri="{FF2B5EF4-FFF2-40B4-BE49-F238E27FC236}">
                  <a16:creationId xmlns:a16="http://schemas.microsoft.com/office/drawing/2014/main" id="{76E6A984-C52F-41F6-89DA-473E7CC811C1}"/>
                </a:ext>
              </a:extLst>
            </p:cNvPr>
            <p:cNvGrpSpPr/>
            <p:nvPr/>
          </p:nvGrpSpPr>
          <p:grpSpPr>
            <a:xfrm>
              <a:off x="10639675" y="1081336"/>
              <a:ext cx="106322" cy="86991"/>
              <a:chOff x="10639675" y="1081336"/>
              <a:chExt cx="106322" cy="86991"/>
            </a:xfrm>
            <a:solidFill>
              <a:srgbClr val="000000"/>
            </a:solidFill>
          </p:grpSpPr>
          <p:sp>
            <p:nvSpPr>
              <p:cNvPr id="62" name="Freihandform: Form 61">
                <a:extLst>
                  <a:ext uri="{FF2B5EF4-FFF2-40B4-BE49-F238E27FC236}">
                    <a16:creationId xmlns:a16="http://schemas.microsoft.com/office/drawing/2014/main" id="{F56B1511-9094-47FA-A7FF-42BAE978C4B5}"/>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63" name="Freihandform: Form 62">
                <a:extLst>
                  <a:ext uri="{FF2B5EF4-FFF2-40B4-BE49-F238E27FC236}">
                    <a16:creationId xmlns:a16="http://schemas.microsoft.com/office/drawing/2014/main" id="{471AA2D1-C758-44FC-9F5A-F60912B8F482}"/>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54" name="Freihandform: Form 53">
              <a:extLst>
                <a:ext uri="{FF2B5EF4-FFF2-40B4-BE49-F238E27FC236}">
                  <a16:creationId xmlns:a16="http://schemas.microsoft.com/office/drawing/2014/main" id="{C9FFC4BE-782B-4407-ABB2-26B7AB219685}"/>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55" name="Freihandform: Form 54">
              <a:extLst>
                <a:ext uri="{FF2B5EF4-FFF2-40B4-BE49-F238E27FC236}">
                  <a16:creationId xmlns:a16="http://schemas.microsoft.com/office/drawing/2014/main" id="{85558C76-36A1-4709-91E4-31D73F769E5E}"/>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56" name="Freihandform: Form 55">
              <a:extLst>
                <a:ext uri="{FF2B5EF4-FFF2-40B4-BE49-F238E27FC236}">
                  <a16:creationId xmlns:a16="http://schemas.microsoft.com/office/drawing/2014/main" id="{14203DE1-A9F0-4D64-93D7-6F1193FCCD92}"/>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57" name="Grafik 9">
              <a:extLst>
                <a:ext uri="{FF2B5EF4-FFF2-40B4-BE49-F238E27FC236}">
                  <a16:creationId xmlns:a16="http://schemas.microsoft.com/office/drawing/2014/main" id="{C9404E57-FC61-463D-95D1-ADB8769BB660}"/>
                </a:ext>
              </a:extLst>
            </p:cNvPr>
            <p:cNvGrpSpPr/>
            <p:nvPr/>
          </p:nvGrpSpPr>
          <p:grpSpPr>
            <a:xfrm>
              <a:off x="10321916" y="1110575"/>
              <a:ext cx="1399106" cy="241642"/>
              <a:chOff x="10321916" y="1110575"/>
              <a:chExt cx="1399106" cy="241642"/>
            </a:xfrm>
            <a:solidFill>
              <a:schemeClr val="accent1"/>
            </a:solidFill>
          </p:grpSpPr>
          <p:sp>
            <p:nvSpPr>
              <p:cNvPr id="58" name="Freihandform: Form 57">
                <a:extLst>
                  <a:ext uri="{FF2B5EF4-FFF2-40B4-BE49-F238E27FC236}">
                    <a16:creationId xmlns:a16="http://schemas.microsoft.com/office/drawing/2014/main" id="{98FC7513-1A8D-48DA-B31B-27CFF283C2A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59" name="Freihandform: Form 58">
                <a:extLst>
                  <a:ext uri="{FF2B5EF4-FFF2-40B4-BE49-F238E27FC236}">
                    <a16:creationId xmlns:a16="http://schemas.microsoft.com/office/drawing/2014/main" id="{C99C6873-07A7-4B6A-8391-A221663427C6}"/>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60" name="Freihandform: Form 59">
                <a:extLst>
                  <a:ext uri="{FF2B5EF4-FFF2-40B4-BE49-F238E27FC236}">
                    <a16:creationId xmlns:a16="http://schemas.microsoft.com/office/drawing/2014/main" id="{E38E9FDA-632B-45E0-B5F5-238D39870ED1}"/>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61" name="Freihandform: Form 60">
                <a:extLst>
                  <a:ext uri="{FF2B5EF4-FFF2-40B4-BE49-F238E27FC236}">
                    <a16:creationId xmlns:a16="http://schemas.microsoft.com/office/drawing/2014/main" id="{62FEBD5E-81F2-4B87-AF0E-C85931DA9405}"/>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lstStyle/>
              <a:p>
                <a:endParaRPr lang="de-DE" sz="1351"/>
              </a:p>
            </p:txBody>
          </p:sp>
        </p:grpSp>
      </p:grpSp>
    </p:spTree>
    <p:extLst>
      <p:ext uri="{BB962C8B-B14F-4D97-AF65-F5344CB8AC3E}">
        <p14:creationId xmlns:p14="http://schemas.microsoft.com/office/powerpoint/2010/main" val="3672353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5A2C-5D4E-7243-8FE1-A1F016495C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B10C683-C1C0-8341-8997-0D2C450D95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BB1527-9BAB-454E-B5A1-2AC7A5A8F4BA}"/>
              </a:ext>
            </a:extLst>
          </p:cNvPr>
          <p:cNvSpPr>
            <a:spLocks noGrp="1"/>
          </p:cNvSpPr>
          <p:nvPr>
            <p:ph type="dt" sz="half" idx="10"/>
          </p:nvPr>
        </p:nvSpPr>
        <p:spPr/>
        <p:txBody>
          <a:bodyPr/>
          <a:lstStyle/>
          <a:p>
            <a:fld id="{FBABCB83-05DF-7143-87D4-62018AFD86A4}" type="datetimeFigureOut">
              <a:t>28.12.21</a:t>
            </a:fld>
            <a:endParaRPr lang="en-US"/>
          </a:p>
        </p:txBody>
      </p:sp>
      <p:sp>
        <p:nvSpPr>
          <p:cNvPr id="5" name="Footer Placeholder 4">
            <a:extLst>
              <a:ext uri="{FF2B5EF4-FFF2-40B4-BE49-F238E27FC236}">
                <a16:creationId xmlns:a16="http://schemas.microsoft.com/office/drawing/2014/main" id="{705A1BAD-5075-D041-BFD5-9B800B018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DEE96E-DEEC-BC4F-B5D2-29A69DCB394D}"/>
              </a:ext>
            </a:extLst>
          </p:cNvPr>
          <p:cNvSpPr>
            <a:spLocks noGrp="1"/>
          </p:cNvSpPr>
          <p:nvPr>
            <p:ph type="sldNum" sz="quarter" idx="12"/>
          </p:nvPr>
        </p:nvSpPr>
        <p:spPr/>
        <p:txBody>
          <a:bodyPr/>
          <a:lstStyle/>
          <a:p>
            <a:fld id="{DE6CE4CA-966E-1A43-A2C9-5C3E08DE4200}" type="slidenum">
              <a:t>‹#›</a:t>
            </a:fld>
            <a:endParaRPr lang="en-US"/>
          </a:p>
        </p:txBody>
      </p:sp>
    </p:spTree>
    <p:extLst>
      <p:ext uri="{BB962C8B-B14F-4D97-AF65-F5344CB8AC3E}">
        <p14:creationId xmlns:p14="http://schemas.microsoft.com/office/powerpoint/2010/main" val="2246044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1822495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549509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2321066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0818713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306534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85372968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33523444"/>
      </p:ext>
    </p:extLst>
  </p:cSld>
  <p:clrMapOvr>
    <a:masterClrMapping/>
  </p:clrMapOvr>
  <p:extLst>
    <p:ext uri="{DCECCB84-F9BA-43D5-87BE-67443E8EF086}">
      <p15:sldGuideLst xmlns:p15="http://schemas.microsoft.com/office/powerpoint/2012/main">
        <p15:guide id="1" pos="322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lvl1pPr>
              <a:defRPr sz="2800"/>
            </a:lvl1pPr>
            <a:lvl2pPr>
              <a:defRPr sz="24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2888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644194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14123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5777139"/>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540803150"/>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53186786"/>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358178935"/>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801882023"/>
      </p:ext>
    </p:extLst>
  </p:cSld>
  <p:clrMapOvr>
    <a:masterClrMapping/>
  </p:clrMapOvr>
  <p:extLst>
    <p:ext uri="{DCECCB84-F9BA-43D5-87BE-67443E8EF086}">
      <p15:sldGuideLst xmlns:p15="http://schemas.microsoft.com/office/powerpoint/2012/main">
        <p15:guide id="2" pos="1961">
          <p15:clr>
            <a:srgbClr val="FBAE40"/>
          </p15:clr>
        </p15:guide>
        <p15:guide id="3" pos="208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83044795"/>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50723976"/>
      </p:ext>
    </p:extLst>
  </p:cSld>
  <p:clrMapOvr>
    <a:masterClrMapping/>
  </p:clrMapOvr>
  <p:extLst>
    <p:ext uri="{DCECCB84-F9BA-43D5-87BE-67443E8EF086}">
      <p15:sldGuideLst xmlns:p15="http://schemas.microsoft.com/office/powerpoint/2012/main">
        <p15:guide id="1" pos="2812">
          <p15:clr>
            <a:srgbClr val="FBAE40"/>
          </p15:clr>
        </p15:guide>
        <p15:guide id="2" pos="29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59471243"/>
      </p:ext>
    </p:extLst>
  </p:cSld>
  <p:clrMapOvr>
    <a:masterClrMapping/>
  </p:clrMapOvr>
  <p:extLst>
    <p:ext uri="{DCECCB84-F9BA-43D5-87BE-67443E8EF086}">
      <p15:sldGuideLst xmlns:p15="http://schemas.microsoft.com/office/powerpoint/2012/main">
        <p15:guide id="1" pos="28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a:solidFill>
            <a:schemeClr val="tx2"/>
          </a:solidFill>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3894491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94460973"/>
      </p:ext>
    </p:extLst>
  </p:cSld>
  <p:clrMapOvr>
    <a:masterClrMapping/>
  </p:clrMapOvr>
  <p:extLst>
    <p:ext uri="{DCECCB84-F9BA-43D5-87BE-67443E8EF086}">
      <p15:sldGuideLst xmlns:p15="http://schemas.microsoft.com/office/powerpoint/2012/main">
        <p15:guide id="1" pos="4360">
          <p15:clr>
            <a:srgbClr val="FBAE40"/>
          </p15:clr>
        </p15:guide>
        <p15:guide id="2" pos="432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050819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874518746"/>
      </p:ext>
    </p:extLst>
  </p:cSld>
  <p:clrMapOvr>
    <a:masterClrMapping/>
  </p:clrMapOvr>
  <p:extLst>
    <p:ext uri="{DCECCB84-F9BA-43D5-87BE-67443E8EF086}">
      <p15:sldGuideLst xmlns:p15="http://schemas.microsoft.com/office/powerpoint/2012/main">
        <p15:guide id="1" orient="horz" pos="1571">
          <p15:clr>
            <a:srgbClr val="FBAE40"/>
          </p15:clr>
        </p15:guide>
        <p15:guide id="2" orient="horz" pos="153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985668652"/>
      </p:ext>
    </p:extLst>
  </p:cSld>
  <p:clrMapOvr>
    <a:masterClrMapping/>
  </p:clrMapOvr>
  <p:extLst>
    <p:ext uri="{DCECCB84-F9BA-43D5-87BE-67443E8EF086}">
      <p15:sldGuideLst xmlns:p15="http://schemas.microsoft.com/office/powerpoint/2012/main">
        <p15:guide id="1" pos="2863">
          <p15:clr>
            <a:srgbClr val="FBAE40"/>
          </p15:clr>
        </p15:guide>
        <p15:guide id="2" pos="28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088964548"/>
      </p:ext>
    </p:extLst>
  </p:cSld>
  <p:clrMapOvr>
    <a:masterClrMapping/>
  </p:clrMapOvr>
  <p:extLst>
    <p:ext uri="{DCECCB84-F9BA-43D5-87BE-67443E8EF086}">
      <p15:sldGuideLst xmlns:p15="http://schemas.microsoft.com/office/powerpoint/2012/main">
        <p15:guide id="1" pos="1910">
          <p15:clr>
            <a:srgbClr val="FBAE40"/>
          </p15:clr>
        </p15:guide>
        <p15:guide id="3" pos="3850">
          <p15:clr>
            <a:srgbClr val="FBAE40"/>
          </p15:clr>
        </p15:guide>
        <p15:guide id="4" pos="3884">
          <p15:clr>
            <a:srgbClr val="FBAE40"/>
          </p15:clr>
        </p15:guide>
        <p15:guide id="5" pos="18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92979380"/>
      </p:ext>
    </p:extLst>
  </p:cSld>
  <p:clrMapOvr>
    <a:masterClrMapping/>
  </p:clrMapOvr>
  <p:extLst>
    <p:ext uri="{DCECCB84-F9BA-43D5-87BE-67443E8EF086}">
      <p15:sldGuideLst xmlns:p15="http://schemas.microsoft.com/office/powerpoint/2012/main">
        <p15:guide id="1" orient="horz" pos="1979">
          <p15:clr>
            <a:srgbClr val="FBAE40"/>
          </p15:clr>
        </p15:guide>
        <p15:guide id="2" orient="horz" pos="2014">
          <p15:clr>
            <a:srgbClr val="FBAE40"/>
          </p15:clr>
        </p15:guide>
        <p15:guide id="3" pos="2863">
          <p15:clr>
            <a:srgbClr val="FBAE40"/>
          </p15:clr>
        </p15:guide>
        <p15:guide id="4" pos="2897">
          <p15:clr>
            <a:srgbClr val="FBAE40"/>
          </p15:clr>
        </p15:guide>
        <p15:guide id="5" pos="1928">
          <p15:clr>
            <a:srgbClr val="FBAE40"/>
          </p15:clr>
        </p15:guide>
        <p15:guide id="6" pos="1894">
          <p15:clr>
            <a:srgbClr val="FBAE40"/>
          </p15:clr>
        </p15:guide>
        <p15:guide id="7" pos="958">
          <p15:clr>
            <a:srgbClr val="FBAE40"/>
          </p15:clr>
        </p15:guide>
        <p15:guide id="8" pos="924">
          <p15:clr>
            <a:srgbClr val="FBAE40"/>
          </p15:clr>
        </p15:guide>
        <p15:guide id="9" pos="4309">
          <p15:clr>
            <a:srgbClr val="FBAE40"/>
          </p15:clr>
        </p15:guide>
        <p15:guide id="10" pos="4343">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341761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993318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392909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a:solidFill>
            <a:schemeClr val="tx2"/>
          </a:solidFill>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grp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a:grpFill/>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chemeClr val="tx2"/>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grp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grp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grp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grp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925781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7475195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Kapiteltrenn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38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hasCustomPrompt="1"/>
          </p:nvPr>
        </p:nvSpPr>
        <p:spPr>
          <a:xfrm>
            <a:off x="521550" y="1422399"/>
            <a:ext cx="8096250" cy="3492500"/>
          </a:xfrm>
        </p:spPr>
        <p:txBody>
          <a:bodyPr>
            <a:noAutofit/>
          </a:bodyPr>
          <a:lstStyle>
            <a:lvl1pPr>
              <a:lnSpc>
                <a:spcPct val="100000"/>
              </a:lnSpc>
              <a:defRPr sz="2000"/>
            </a:lvl1pPr>
            <a:lvl2pPr>
              <a:defRPr sz="2000"/>
            </a:lvl2pPr>
            <a:lvl3pPr>
              <a:defRPr sz="20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Mastertextformat bearbeiten
Zweite Ebene
Dritte Ebene
Vierte Ebene
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chemeClr val="tx2"/>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chemeClr val="tx2"/>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dirty="0"/>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chemeClr val="tx2"/>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chemeClr val="tx2"/>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407792"/>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6AB3"/>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 id="2147483723" r:id="rId31"/>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1"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65391208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p15:clr>
            <a:srgbClr val="F26B43"/>
          </p15:clr>
        </p15:guide>
        <p15:guide id="4" pos="329">
          <p15:clr>
            <a:srgbClr val="F26B43"/>
          </p15:clr>
        </p15:guide>
        <p15:guide id="5" pos="5432">
          <p15:clr>
            <a:srgbClr val="F26B43"/>
          </p15:clr>
        </p15:guide>
        <p15:guide id="6" orient="horz" pos="686">
          <p15:clr>
            <a:srgbClr val="F26B43"/>
          </p15:clr>
        </p15:guide>
        <p15:guide id="7" orient="horz" pos="3096">
          <p15:clr>
            <a:srgbClr val="F26B43"/>
          </p15:clr>
        </p15:guide>
        <p15:guide id="9" orient="horz" pos="3121">
          <p15:clr>
            <a:srgbClr val="F26B43"/>
          </p15:clr>
        </p15:guide>
        <p15:guide id="10" orient="horz" pos="8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bit.ly/32JgzKv"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5AEE14-93EB-7A44-BDC7-640E661006CD}"/>
              </a:ext>
            </a:extLst>
          </p:cNvPr>
          <p:cNvSpPr txBox="1"/>
          <p:nvPr/>
        </p:nvSpPr>
        <p:spPr>
          <a:xfrm>
            <a:off x="467544" y="4914000"/>
            <a:ext cx="7632848" cy="276999"/>
          </a:xfrm>
          <a:prstGeom prst="rect">
            <a:avLst/>
          </a:prstGeom>
          <a:noFill/>
        </p:spPr>
        <p:txBody>
          <a:bodyPr wrap="square" rtlCol="0">
            <a:spAutoFit/>
          </a:bodyPr>
          <a:lstStyle/>
          <a:p>
            <a:pPr algn="l"/>
            <a:r>
              <a:rPr lang="en-US" sz="1200" dirty="0" err="1">
                <a:solidFill>
                  <a:schemeClr val="bg1"/>
                </a:solidFill>
              </a:rPr>
              <a:t>CC-BY 4.0 –Grafiken: pixabay.com, Public Domain</a:t>
            </a:r>
          </a:p>
        </p:txBody>
      </p:sp>
      <p:sp>
        <p:nvSpPr>
          <p:cNvPr id="9" name="Titel 1">
            <a:extLst>
              <a:ext uri="{FF2B5EF4-FFF2-40B4-BE49-F238E27FC236}">
                <a16:creationId xmlns:a16="http://schemas.microsoft.com/office/drawing/2014/main" id="{FA92EADF-0F40-B24E-91FF-931081D7BCD1}"/>
              </a:ext>
            </a:extLst>
          </p:cNvPr>
          <p:cNvSpPr txBox="1">
            <a:spLocks/>
          </p:cNvSpPr>
          <p:nvPr/>
        </p:nvSpPr>
        <p:spPr>
          <a:xfrm>
            <a:off x="3806678" y="2142877"/>
            <a:ext cx="4869777" cy="107000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0" kern="1200">
                <a:solidFill>
                  <a:schemeClr val="tx2"/>
                </a:solidFill>
                <a:latin typeface="+mj-lt"/>
                <a:ea typeface="+mj-ea"/>
                <a:cs typeface="+mj-cs"/>
              </a:defRPr>
            </a:lvl1pPr>
          </a:lstStyle>
          <a:p>
            <a:r>
              <a:rPr lang="de-DE" dirty="0"/>
              <a:t>Pragmatik und Semantik</a:t>
            </a:r>
          </a:p>
        </p:txBody>
      </p:sp>
      <p:sp>
        <p:nvSpPr>
          <p:cNvPr id="10" name="Untertitel 7">
            <a:extLst>
              <a:ext uri="{FF2B5EF4-FFF2-40B4-BE49-F238E27FC236}">
                <a16:creationId xmlns:a16="http://schemas.microsoft.com/office/drawing/2014/main" id="{FA2414D8-BC4A-C947-A4D4-44D3590451F8}"/>
              </a:ext>
            </a:extLst>
          </p:cNvPr>
          <p:cNvSpPr txBox="1">
            <a:spLocks/>
          </p:cNvSpPr>
          <p:nvPr/>
        </p:nvSpPr>
        <p:spPr>
          <a:xfrm>
            <a:off x="3820050" y="3583037"/>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Stefan Hartmann</a:t>
            </a:r>
          </a:p>
          <a:p>
            <a:r>
              <a:rPr lang="de-DE" sz="1350" dirty="0"/>
              <a:t>hartmast@hhu.de</a:t>
            </a:r>
          </a:p>
          <a:p>
            <a:endParaRPr lang="de-DE" sz="1350" dirty="0"/>
          </a:p>
        </p:txBody>
      </p:sp>
    </p:spTree>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10</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8101012" cy="3273187"/>
          </a:xfrm>
        </p:spPr>
        <p:txBody>
          <a:bodyPr/>
          <a:lstStyle/>
          <a:p>
            <a:r>
              <a:rPr lang="en-DE"/>
              <a:t>d.h. Explikaturen sind "Fortschreibungen" der sprachlich kodierten Bedeutung, während Implikaturen zusätzliche Inferenzen sind, die über die Proposition hinausgehen</a:t>
            </a:r>
          </a:p>
          <a:p>
            <a:r>
              <a:rPr lang="en-DE"/>
              <a:t>Explikaturen sind z.B. wirksam bei</a:t>
            </a:r>
          </a:p>
          <a:p>
            <a:pPr lvl="1"/>
            <a:r>
              <a:rPr lang="en-DE"/>
              <a:t>Desambiguierung: </a:t>
            </a:r>
            <a:r>
              <a:rPr lang="en-DE" i="1"/>
              <a:t>Sie hat viele Laster</a:t>
            </a:r>
            <a:endParaRPr lang="en-DE"/>
          </a:p>
          <a:p>
            <a:pPr lvl="1"/>
            <a:r>
              <a:rPr lang="en-DE"/>
              <a:t>Referenzbestimmung: </a:t>
            </a:r>
            <a:r>
              <a:rPr lang="en-DE" i="1"/>
              <a:t>Sie gestand ihr, dass sie Sex mit ihrem Bruder hatte</a:t>
            </a:r>
          </a:p>
          <a:p>
            <a:pPr lvl="1"/>
            <a:r>
              <a:rPr lang="en-DE"/>
              <a:t>Sättigung: </a:t>
            </a:r>
            <a:r>
              <a:rPr lang="en-DE" i="1"/>
              <a:t>Karl ist bereit. </a:t>
            </a:r>
            <a:r>
              <a:rPr lang="en-DE"/>
              <a:t>(wozu?)</a:t>
            </a:r>
          </a:p>
          <a:p>
            <a:pPr lvl="1"/>
            <a:r>
              <a:rPr lang="en-DE"/>
              <a:t>freie Anreicherung: </a:t>
            </a:r>
            <a:r>
              <a:rPr lang="en-DE" i="1"/>
              <a:t>Es regnet. </a:t>
            </a:r>
            <a:r>
              <a:rPr lang="en-DE"/>
              <a:t>(hier in Düsseldorf)</a:t>
            </a:r>
          </a:p>
          <a:p>
            <a:pPr lvl="1"/>
            <a:r>
              <a:rPr lang="en-DE"/>
              <a:t>ad-hoc-Konzeptkonstruktion: </a:t>
            </a:r>
            <a:r>
              <a:rPr lang="en-DE" i="1"/>
              <a:t>Anna ist ein Chamäleon.</a:t>
            </a:r>
            <a:endParaRPr lang="en-DE"/>
          </a:p>
          <a:p>
            <a:pPr lvl="1"/>
            <a:r>
              <a:rPr lang="en-DE"/>
              <a:t>Spezifizierung skopushaltiger Ausdrücke: </a:t>
            </a:r>
            <a:r>
              <a:rPr lang="en-DE" i="1"/>
              <a:t>Alle Nationalspieler sind nicht geimpft.</a:t>
            </a:r>
            <a:endParaRPr lang="en-DE"/>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Explikatur</a:t>
            </a:r>
          </a:p>
        </p:txBody>
      </p:sp>
    </p:spTree>
    <p:extLst>
      <p:ext uri="{BB962C8B-B14F-4D97-AF65-F5344CB8AC3E}">
        <p14:creationId xmlns:p14="http://schemas.microsoft.com/office/powerpoint/2010/main" val="16192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11</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8101012" cy="3273187"/>
          </a:xfrm>
        </p:spPr>
        <p:txBody>
          <a:bodyPr/>
          <a:lstStyle/>
          <a:p>
            <a:r>
              <a:rPr lang="en-DE"/>
              <a:t>jedoch: Explikaturen bilden eine äußerst heterogene Klasse</a:t>
            </a:r>
          </a:p>
          <a:p>
            <a:r>
              <a:rPr lang="en-DE"/>
              <a:t>Fehlen geeigneter Testkriterien zur Abgrenzung Explikatur vs. Implikatur</a:t>
            </a:r>
          </a:p>
          <a:p>
            <a:endParaRPr lang="en-DE"/>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Explikatur</a:t>
            </a:r>
          </a:p>
        </p:txBody>
      </p:sp>
    </p:spTree>
    <p:extLst>
      <p:ext uri="{BB962C8B-B14F-4D97-AF65-F5344CB8AC3E}">
        <p14:creationId xmlns:p14="http://schemas.microsoft.com/office/powerpoint/2010/main" val="64680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485589-0B48-5348-98BD-B132D58A8C5D}"/>
              </a:ext>
            </a:extLst>
          </p:cNvPr>
          <p:cNvSpPr/>
          <p:nvPr/>
        </p:nvSpPr>
        <p:spPr>
          <a:xfrm>
            <a:off x="405629" y="2339310"/>
            <a:ext cx="8303554" cy="1584176"/>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8101012" cy="3273187"/>
          </a:xfrm>
        </p:spPr>
        <p:txBody>
          <a:bodyPr/>
          <a:lstStyle/>
          <a:p>
            <a:r>
              <a:rPr lang="en-DE"/>
              <a:t>von Bach (z.B. 2004) vorgeschlagene Alternative zum Begriff </a:t>
            </a:r>
            <a:r>
              <a:rPr lang="en-DE" i="1"/>
              <a:t>Explikatur</a:t>
            </a:r>
          </a:p>
          <a:p>
            <a:endParaRPr lang="en-DE" sz="1100" i="1"/>
          </a:p>
          <a:p>
            <a:pPr marL="0" indent="0">
              <a:buNone/>
            </a:pPr>
            <a:r>
              <a:rPr lang="en-GB" b="1"/>
              <a:t>Implizitur</a:t>
            </a:r>
          </a:p>
          <a:p>
            <a:pPr marL="0" indent="0">
              <a:buNone/>
            </a:pPr>
            <a:r>
              <a:rPr lang="en-GB"/>
              <a:t>Bei der Implizitur sagt man etwas, aber man meint es nicht; vielmehr schließt das, was man meint, eine implizite Qualifizierung dessen, was man sagt, ein, etwas, das man hätte explizit machen können, was man aber nicht explizit gemacht hat.</a:t>
            </a:r>
          </a:p>
          <a:p>
            <a:pPr marL="0" indent="0">
              <a:buNone/>
            </a:pPr>
            <a:endParaRPr lang="en-GB"/>
          </a:p>
          <a:p>
            <a:r>
              <a:rPr lang="en-GB"/>
              <a:t>Der Begriff der Implizitur erfasst, dass wir oft eher ungenau sprechen und das Gesagte von der Hörerin ergänzt werden muss</a:t>
            </a:r>
          </a:p>
          <a:p>
            <a:endParaRPr lang="en-DE"/>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Implizitur</a:t>
            </a:r>
          </a:p>
        </p:txBody>
      </p:sp>
    </p:spTree>
    <p:extLst>
      <p:ext uri="{BB962C8B-B14F-4D97-AF65-F5344CB8AC3E}">
        <p14:creationId xmlns:p14="http://schemas.microsoft.com/office/powerpoint/2010/main" val="397704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 Foto Hollywood cars Museum, CC BY-SA 4.0, via Wikimedia Commons)</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4338482" cy="3273187"/>
          </a:xfrm>
        </p:spPr>
        <p:txBody>
          <a:bodyPr/>
          <a:lstStyle/>
          <a:p>
            <a:pPr marL="0" indent="0">
              <a:buNone/>
            </a:pPr>
            <a:r>
              <a:rPr lang="en-DE" i="1"/>
              <a:t>Bonnie und Clyde sind verheiratet.</a:t>
            </a:r>
          </a:p>
          <a:p>
            <a:pPr marL="0" indent="0">
              <a:buNone/>
            </a:pPr>
            <a:endParaRPr lang="en-DE" i="1"/>
          </a:p>
          <a:p>
            <a:r>
              <a:rPr lang="en-DE"/>
              <a:t>wird im Standardfall interpretiert als 'sind miteinander verheiratet'</a:t>
            </a:r>
          </a:p>
          <a:p>
            <a:r>
              <a:rPr lang="en-DE"/>
              <a:t>Der Satz wäre aber auch wahr, wenn Bonnie und Clyde jeweils mit einer dritten Person verheiratet wären!</a:t>
            </a:r>
          </a:p>
          <a:p>
            <a:endParaRPr lang="en-DE"/>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Implizitur</a:t>
            </a:r>
          </a:p>
        </p:txBody>
      </p:sp>
      <p:pic>
        <p:nvPicPr>
          <p:cNvPr id="13314" name="Picture 2">
            <a:extLst>
              <a:ext uri="{FF2B5EF4-FFF2-40B4-BE49-F238E27FC236}">
                <a16:creationId xmlns:a16="http://schemas.microsoft.com/office/drawing/2014/main" id="{3C593E11-3713-614F-BCA0-4577915C41E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369" y="1250509"/>
            <a:ext cx="3529631" cy="352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464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8101012" cy="3273187"/>
          </a:xfrm>
        </p:spPr>
        <p:txBody>
          <a:bodyPr/>
          <a:lstStyle/>
          <a:p>
            <a:r>
              <a:rPr lang="en-DE" sz="1800"/>
              <a:t>Implizitur als "</a:t>
            </a:r>
            <a:r>
              <a:rPr lang="en-GB" sz="1800"/>
              <a:t>implicit weakening, strengthening, or specification of what is said" (Horn 2004: 21)</a:t>
            </a:r>
            <a:endParaRPr lang="en-DE" sz="1800"/>
          </a:p>
          <a:p>
            <a:r>
              <a:rPr lang="en-DE" sz="1800"/>
              <a:t>Bach (z.B. 2004) unterscheidet zwei Typen von Implizitheit:</a:t>
            </a:r>
          </a:p>
          <a:p>
            <a:pPr lvl="1"/>
            <a:r>
              <a:rPr lang="en-DE"/>
              <a:t>Komplettierung: (~ Sättigung in der Relevanztheorie)</a:t>
            </a:r>
          </a:p>
          <a:p>
            <a:pPr lvl="2"/>
            <a:r>
              <a:rPr lang="en-DE" sz="1800"/>
              <a:t>z.B. </a:t>
            </a:r>
            <a:r>
              <a:rPr lang="en-DE" sz="1800" i="1"/>
              <a:t>Karl ist bereit </a:t>
            </a:r>
            <a:r>
              <a:rPr lang="en-DE" sz="1800"/>
              <a:t>(wozu?)</a:t>
            </a:r>
          </a:p>
          <a:p>
            <a:pPr lvl="2"/>
            <a:r>
              <a:rPr lang="en-DE" sz="1800"/>
              <a:t>über den Prozess der Komplettierung wird der fehlende propositionale Gehalt ergänzt.</a:t>
            </a:r>
          </a:p>
          <a:p>
            <a:pPr lvl="1"/>
            <a:r>
              <a:rPr lang="en-DE"/>
              <a:t>Erweiterung: (~ freie Anreicherung in der Relevanztheorie)</a:t>
            </a:r>
          </a:p>
          <a:p>
            <a:pPr lvl="2"/>
            <a:r>
              <a:rPr lang="en-DE" sz="1800" i="1"/>
              <a:t>Ich habe schon gegessen.</a:t>
            </a:r>
          </a:p>
          <a:p>
            <a:pPr lvl="2"/>
            <a:r>
              <a:rPr lang="en-DE" sz="1800"/>
              <a:t>Prozess der Erweiterung macht die Proposition reicher, entsprechend ihrem intendierten Sinn (z.B. zu 'ich habe </a:t>
            </a:r>
            <a:r>
              <a:rPr lang="en-DE" sz="1800" u="sng"/>
              <a:t>heute</a:t>
            </a:r>
            <a:r>
              <a:rPr lang="en-DE" sz="1800"/>
              <a:t> schon gegessen')</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Implizitur</a:t>
            </a:r>
          </a:p>
        </p:txBody>
      </p:sp>
    </p:spTree>
    <p:extLst>
      <p:ext uri="{BB962C8B-B14F-4D97-AF65-F5344CB8AC3E}">
        <p14:creationId xmlns:p14="http://schemas.microsoft.com/office/powerpoint/2010/main" val="266027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15</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4986554" cy="3273187"/>
          </a:xfrm>
        </p:spPr>
        <p:txBody>
          <a:bodyPr/>
          <a:lstStyle/>
          <a:p>
            <a:r>
              <a:rPr lang="en-DE"/>
              <a:t>Im Gegensatz zur Relevanztheorie geht Bach davon aus, dass die Prozesse nicht auf der Ebene des Gesagten wirksam werden</a:t>
            </a:r>
          </a:p>
          <a:p>
            <a:r>
              <a:rPr lang="en-DE"/>
              <a:t>Vielmehr ist Implizitur auf einer Ebene zwischen Gesagtem und Implikatiertem anzusiedeln</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Implizitur</a:t>
            </a:r>
          </a:p>
        </p:txBody>
      </p:sp>
      <p:sp>
        <p:nvSpPr>
          <p:cNvPr id="7" name="Rounded Rectangle 6">
            <a:extLst>
              <a:ext uri="{FF2B5EF4-FFF2-40B4-BE49-F238E27FC236}">
                <a16:creationId xmlns:a16="http://schemas.microsoft.com/office/drawing/2014/main" id="{B4058040-4A21-EF47-A841-FCB052B44DBA}"/>
              </a:ext>
            </a:extLst>
          </p:cNvPr>
          <p:cNvSpPr/>
          <p:nvPr/>
        </p:nvSpPr>
        <p:spPr>
          <a:xfrm>
            <a:off x="6168884" y="1854845"/>
            <a:ext cx="2889143"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what is said</a:t>
            </a:r>
          </a:p>
        </p:txBody>
      </p:sp>
      <p:sp>
        <p:nvSpPr>
          <p:cNvPr id="8" name="Rounded Rectangle 7">
            <a:extLst>
              <a:ext uri="{FF2B5EF4-FFF2-40B4-BE49-F238E27FC236}">
                <a16:creationId xmlns:a16="http://schemas.microsoft.com/office/drawing/2014/main" id="{ADA141EC-8875-FA4D-8A10-30D3E3DB30AB}"/>
              </a:ext>
            </a:extLst>
          </p:cNvPr>
          <p:cNvSpPr/>
          <p:nvPr/>
        </p:nvSpPr>
        <p:spPr>
          <a:xfrm>
            <a:off x="6168884" y="3656316"/>
            <a:ext cx="2894570"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what is implicated</a:t>
            </a:r>
          </a:p>
        </p:txBody>
      </p:sp>
      <p:sp>
        <p:nvSpPr>
          <p:cNvPr id="9" name="Rounded Rectangle 8">
            <a:extLst>
              <a:ext uri="{FF2B5EF4-FFF2-40B4-BE49-F238E27FC236}">
                <a16:creationId xmlns:a16="http://schemas.microsoft.com/office/drawing/2014/main" id="{02C90C6A-A740-E145-B6F9-8F5DA59931C0}"/>
              </a:ext>
            </a:extLst>
          </p:cNvPr>
          <p:cNvSpPr/>
          <p:nvPr/>
        </p:nvSpPr>
        <p:spPr>
          <a:xfrm>
            <a:off x="6534218" y="2956121"/>
            <a:ext cx="2448272" cy="304578"/>
          </a:xfrm>
          <a:prstGeom prst="round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100" b="1"/>
              <a:t>Implizitur</a:t>
            </a:r>
          </a:p>
        </p:txBody>
      </p:sp>
    </p:spTree>
    <p:extLst>
      <p:ext uri="{BB962C8B-B14F-4D97-AF65-F5344CB8AC3E}">
        <p14:creationId xmlns:p14="http://schemas.microsoft.com/office/powerpoint/2010/main" val="235862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A354-9FDC-E342-85FA-FC7719CDD426}"/>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FFFC7B87-7CB5-D04B-AF09-779D6D90C8ED}"/>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E3096EB-04C2-194E-8341-4671F87F67D2}"/>
              </a:ext>
            </a:extLst>
          </p:cNvPr>
          <p:cNvSpPr>
            <a:spLocks noGrp="1"/>
          </p:cNvSpPr>
          <p:nvPr>
            <p:ph type="sldNum" sz="quarter" idx="12"/>
          </p:nvPr>
        </p:nvSpPr>
        <p:spPr/>
        <p:txBody>
          <a:bodyPr/>
          <a:lstStyle/>
          <a:p>
            <a:fld id="{9D195BCC-3514-4B1B-9C18-24F3D67EC549}" type="slidenum">
              <a:rPr lang="de-DE" smtClean="0"/>
              <a:t>16</a:t>
            </a:fld>
            <a:endParaRPr lang="de-DE"/>
          </a:p>
        </p:txBody>
      </p:sp>
      <p:sp>
        <p:nvSpPr>
          <p:cNvPr id="6" name="Text Placeholder 5">
            <a:extLst>
              <a:ext uri="{FF2B5EF4-FFF2-40B4-BE49-F238E27FC236}">
                <a16:creationId xmlns:a16="http://schemas.microsoft.com/office/drawing/2014/main" id="{EB41F8FA-0361-FC4F-9390-34A95EBB8441}"/>
              </a:ext>
            </a:extLst>
          </p:cNvPr>
          <p:cNvSpPr>
            <a:spLocks noGrp="1"/>
          </p:cNvSpPr>
          <p:nvPr>
            <p:ph type="body" sz="quarter" idx="15"/>
          </p:nvPr>
        </p:nvSpPr>
        <p:spPr/>
        <p:txBody>
          <a:bodyPr/>
          <a:lstStyle/>
          <a:p>
            <a:r>
              <a:rPr lang="en-DE"/>
              <a:t>Vergelich: Implizitur und Explizitur</a:t>
            </a:r>
          </a:p>
        </p:txBody>
      </p:sp>
      <p:sp>
        <p:nvSpPr>
          <p:cNvPr id="7" name="Rounded Rectangle 6">
            <a:extLst>
              <a:ext uri="{FF2B5EF4-FFF2-40B4-BE49-F238E27FC236}">
                <a16:creationId xmlns:a16="http://schemas.microsoft.com/office/drawing/2014/main" id="{0B7D223C-85CE-174A-BEBF-F2B5CFF00790}"/>
              </a:ext>
            </a:extLst>
          </p:cNvPr>
          <p:cNvSpPr/>
          <p:nvPr/>
        </p:nvSpPr>
        <p:spPr>
          <a:xfrm>
            <a:off x="328954" y="2221998"/>
            <a:ext cx="2889143"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DE" sz="2400"/>
              <a:t>what is said</a:t>
            </a:r>
          </a:p>
        </p:txBody>
      </p:sp>
      <p:sp>
        <p:nvSpPr>
          <p:cNvPr id="8" name="Rounded Rectangle 7">
            <a:extLst>
              <a:ext uri="{FF2B5EF4-FFF2-40B4-BE49-F238E27FC236}">
                <a16:creationId xmlns:a16="http://schemas.microsoft.com/office/drawing/2014/main" id="{14F89DA8-D1B5-924A-ADCA-703FC6F98F6F}"/>
              </a:ext>
            </a:extLst>
          </p:cNvPr>
          <p:cNvSpPr/>
          <p:nvPr/>
        </p:nvSpPr>
        <p:spPr>
          <a:xfrm>
            <a:off x="323528" y="4023469"/>
            <a:ext cx="2894570"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what is implicated</a:t>
            </a:r>
          </a:p>
        </p:txBody>
      </p:sp>
      <p:pic>
        <p:nvPicPr>
          <p:cNvPr id="14338" name="Picture 2">
            <a:extLst>
              <a:ext uri="{FF2B5EF4-FFF2-40B4-BE49-F238E27FC236}">
                <a16:creationId xmlns:a16="http://schemas.microsoft.com/office/drawing/2014/main" id="{E566006C-1F94-3F4D-BAED-40B115938FBE}"/>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6105"/>
          <a:stretch/>
        </p:blipFill>
        <p:spPr bwMode="auto">
          <a:xfrm>
            <a:off x="622085" y="1772580"/>
            <a:ext cx="8688387" cy="17455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704E6F2-E238-C04E-B6AA-C790FC39AB69}"/>
              </a:ext>
            </a:extLst>
          </p:cNvPr>
          <p:cNvSpPr/>
          <p:nvPr/>
        </p:nvSpPr>
        <p:spPr>
          <a:xfrm>
            <a:off x="0" y="3394067"/>
            <a:ext cx="9144000" cy="124076"/>
          </a:xfrm>
          <a:prstGeom prst="rect">
            <a:avLst/>
          </a:prstGeom>
          <a:solidFill>
            <a:schemeClr val="accent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1" name="Rounded Rectangle 10">
            <a:extLst>
              <a:ext uri="{FF2B5EF4-FFF2-40B4-BE49-F238E27FC236}">
                <a16:creationId xmlns:a16="http://schemas.microsoft.com/office/drawing/2014/main" id="{F79B5595-9179-F442-8D44-2E76AABCE2C7}"/>
              </a:ext>
            </a:extLst>
          </p:cNvPr>
          <p:cNvSpPr/>
          <p:nvPr/>
        </p:nvSpPr>
        <p:spPr>
          <a:xfrm>
            <a:off x="6168884" y="2221998"/>
            <a:ext cx="2889143"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what is said</a:t>
            </a:r>
          </a:p>
        </p:txBody>
      </p:sp>
      <p:sp>
        <p:nvSpPr>
          <p:cNvPr id="12" name="Rounded Rectangle 11">
            <a:extLst>
              <a:ext uri="{FF2B5EF4-FFF2-40B4-BE49-F238E27FC236}">
                <a16:creationId xmlns:a16="http://schemas.microsoft.com/office/drawing/2014/main" id="{F11EF42D-C793-B14A-90E0-8961A1C21526}"/>
              </a:ext>
            </a:extLst>
          </p:cNvPr>
          <p:cNvSpPr/>
          <p:nvPr/>
        </p:nvSpPr>
        <p:spPr>
          <a:xfrm>
            <a:off x="6168884" y="4023469"/>
            <a:ext cx="2894570" cy="648072"/>
          </a:xfrm>
          <a:prstGeom prst="roundRect">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400"/>
              <a:t>what is implicated</a:t>
            </a:r>
          </a:p>
        </p:txBody>
      </p:sp>
      <p:sp>
        <p:nvSpPr>
          <p:cNvPr id="10" name="Rounded Rectangle 9">
            <a:extLst>
              <a:ext uri="{FF2B5EF4-FFF2-40B4-BE49-F238E27FC236}">
                <a16:creationId xmlns:a16="http://schemas.microsoft.com/office/drawing/2014/main" id="{6450A834-FD07-1447-A1AC-8CD944642A19}"/>
              </a:ext>
            </a:extLst>
          </p:cNvPr>
          <p:cNvSpPr/>
          <p:nvPr/>
        </p:nvSpPr>
        <p:spPr>
          <a:xfrm>
            <a:off x="2123728" y="2475155"/>
            <a:ext cx="1008112" cy="170206"/>
          </a:xfrm>
          <a:prstGeom prst="round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100" b="1"/>
              <a:t>Explikatur</a:t>
            </a:r>
          </a:p>
        </p:txBody>
      </p:sp>
      <p:sp>
        <p:nvSpPr>
          <p:cNvPr id="14" name="Rounded Rectangle 13">
            <a:extLst>
              <a:ext uri="{FF2B5EF4-FFF2-40B4-BE49-F238E27FC236}">
                <a16:creationId xmlns:a16="http://schemas.microsoft.com/office/drawing/2014/main" id="{99F6B500-A596-194B-A9F6-5D79BD455A8B}"/>
              </a:ext>
            </a:extLst>
          </p:cNvPr>
          <p:cNvSpPr/>
          <p:nvPr/>
        </p:nvSpPr>
        <p:spPr>
          <a:xfrm>
            <a:off x="6534218" y="3323274"/>
            <a:ext cx="2448272" cy="304578"/>
          </a:xfrm>
          <a:prstGeom prst="round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100" b="1"/>
              <a:t>Implizitur</a:t>
            </a:r>
          </a:p>
        </p:txBody>
      </p:sp>
    </p:spTree>
    <p:extLst>
      <p:ext uri="{BB962C8B-B14F-4D97-AF65-F5344CB8AC3E}">
        <p14:creationId xmlns:p14="http://schemas.microsoft.com/office/powerpoint/2010/main" val="100100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 Horn 2004)</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17</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521550" y="1494805"/>
            <a:ext cx="8101012" cy="3273187"/>
          </a:xfrm>
        </p:spPr>
        <p:txBody>
          <a:bodyPr/>
          <a:lstStyle/>
          <a:p>
            <a:r>
              <a:rPr lang="en-DE" sz="1800"/>
              <a:t>Horn (2004) argumentiert jedoch, dass Implizituren nicht zum Gesagten gehören können, da sie streichbar sind.</a:t>
            </a:r>
          </a:p>
          <a:p>
            <a:pPr marL="0" indent="0" algn="ctr">
              <a:buNone/>
            </a:pPr>
            <a:r>
              <a:rPr lang="en-DE" sz="1800" i="1"/>
              <a:t>Ich habe schon gegessen, allerdings noch nicht heute.</a:t>
            </a:r>
          </a:p>
          <a:p>
            <a:pPr marL="0" indent="0" algn="ctr">
              <a:buNone/>
            </a:pPr>
            <a:r>
              <a:rPr lang="en-DE" sz="1800" i="1"/>
              <a:t>Anna hat bestanden. Aber nicht die Führerscheinprüfung.</a:t>
            </a:r>
          </a:p>
          <a:p>
            <a:r>
              <a:rPr lang="en-DE" sz="1800"/>
              <a:t>andererseits können sie nicht implikatiert sein, denn sie scheinen wahrheitswertfunktional relevant zu sein.</a:t>
            </a:r>
          </a:p>
          <a:p>
            <a:r>
              <a:rPr lang="en-DE" sz="1800"/>
              <a:t>Horn (2004) argumentiert in diesem Zusammenhang, dass die Ansicht, jeder Satz beinhalte genau </a:t>
            </a:r>
            <a:r>
              <a:rPr lang="en-DE" sz="1800" u="sng"/>
              <a:t>eine</a:t>
            </a:r>
            <a:r>
              <a:rPr lang="en-DE" sz="1800"/>
              <a:t> Proposition, fallengelassen werden muss, da es typischerweise die Implizitur ist – und manchmal nur diese! –, die sinnvoll auf ihre Wahrheitsbedingungen hin überprüft werden kann </a:t>
            </a:r>
          </a:p>
          <a:p>
            <a:r>
              <a:rPr lang="en-DE" sz="1800" b="1"/>
              <a:t>Sättigung</a:t>
            </a:r>
            <a:r>
              <a:rPr lang="en-DE" sz="1800"/>
              <a:t> im Sinne von Recanati (2004) notwendig: </a:t>
            </a:r>
            <a:r>
              <a:rPr lang="en-DE" sz="1800" i="1"/>
              <a:t>Karl ist bereit</a:t>
            </a:r>
            <a:r>
              <a:rPr lang="en-DE" sz="1800"/>
              <a:t> – wofür?</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Implizitur</a:t>
            </a:r>
          </a:p>
        </p:txBody>
      </p:sp>
    </p:spTree>
    <p:extLst>
      <p:ext uri="{BB962C8B-B14F-4D97-AF65-F5344CB8AC3E}">
        <p14:creationId xmlns:p14="http://schemas.microsoft.com/office/powerpoint/2010/main" val="39750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E1-07DE-744E-9C44-6D419CF071A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935C3878-9DA0-C241-B841-193CEB661C40}"/>
              </a:ext>
            </a:extLst>
          </p:cNvPr>
          <p:cNvSpPr>
            <a:spLocks noGrp="1"/>
          </p:cNvSpPr>
          <p:nvPr>
            <p:ph type="ftr" sz="quarter" idx="11"/>
          </p:nvPr>
        </p:nvSpPr>
        <p:spPr/>
        <p:txBody>
          <a:bodyPr/>
          <a:lstStyle/>
          <a:p>
            <a:r>
              <a:rPr lang="de-DE"/>
              <a:t>(Finkbeiner 2015: 82ff.)</a:t>
            </a:r>
          </a:p>
        </p:txBody>
      </p:sp>
      <p:sp>
        <p:nvSpPr>
          <p:cNvPr id="4" name="Slide Number Placeholder 3">
            <a:extLst>
              <a:ext uri="{FF2B5EF4-FFF2-40B4-BE49-F238E27FC236}">
                <a16:creationId xmlns:a16="http://schemas.microsoft.com/office/drawing/2014/main" id="{B7DC5EBF-8FAA-7F40-BB3E-09E163EDCDA5}"/>
              </a:ext>
            </a:extLst>
          </p:cNvPr>
          <p:cNvSpPr>
            <a:spLocks noGrp="1"/>
          </p:cNvSpPr>
          <p:nvPr>
            <p:ph type="sldNum" sz="quarter" idx="12"/>
          </p:nvPr>
        </p:nvSpPr>
        <p:spPr/>
        <p:txBody>
          <a:bodyPr/>
          <a:lstStyle/>
          <a:p>
            <a:fld id="{9D195BCC-3514-4B1B-9C18-24F3D67EC549}" type="slidenum">
              <a:rPr lang="de-DE" smtClean="0"/>
              <a:t>18</a:t>
            </a:fld>
            <a:endParaRPr lang="de-DE"/>
          </a:p>
        </p:txBody>
      </p:sp>
      <p:sp>
        <p:nvSpPr>
          <p:cNvPr id="5" name="Text Placeholder 4">
            <a:extLst>
              <a:ext uri="{FF2B5EF4-FFF2-40B4-BE49-F238E27FC236}">
                <a16:creationId xmlns:a16="http://schemas.microsoft.com/office/drawing/2014/main" id="{957E140B-F56E-B34B-A248-D01685BB87CC}"/>
              </a:ext>
            </a:extLst>
          </p:cNvPr>
          <p:cNvSpPr>
            <a:spLocks noGrp="1"/>
          </p:cNvSpPr>
          <p:nvPr>
            <p:ph type="body" sz="quarter" idx="14"/>
          </p:nvPr>
        </p:nvSpPr>
        <p:spPr/>
        <p:txBody>
          <a:bodyPr/>
          <a:lstStyle/>
          <a:p>
            <a:r>
              <a:rPr lang="en-DE"/>
              <a:t>Levinson (2000) geht ebenfalls davon aus, dass die Pragmatik in das Gesagte "hineinregiert"</a:t>
            </a:r>
          </a:p>
          <a:p>
            <a:r>
              <a:rPr lang="en-DE"/>
              <a:t>statt ein neues Konzept wie Explikatur oder Implizitur zu entwickeln, beruft er sich jedoch auf Grice' Konzept der </a:t>
            </a:r>
            <a:r>
              <a:rPr lang="en-DE" b="1"/>
              <a:t>generalisierten konversationellen Implikatur </a:t>
            </a:r>
            <a:r>
              <a:rPr lang="en-DE"/>
              <a:t>(GKI)</a:t>
            </a:r>
          </a:p>
          <a:p>
            <a:r>
              <a:rPr lang="en-DE"/>
              <a:t>GKIs werden bei Levinson jedoch nicht als der Semantik "nachgeschaltete" pragmatische Prozesse betrachtet, sondern als "prä-semantische" pragmatische Prozesse, d.h. Prozesse, die Einfluss auf die Wahrheitsbedingungen von Äußerungen haben.</a:t>
            </a:r>
          </a:p>
          <a:p>
            <a:endParaRPr lang="en-DE"/>
          </a:p>
        </p:txBody>
      </p:sp>
      <p:sp>
        <p:nvSpPr>
          <p:cNvPr id="6" name="Text Placeholder 5">
            <a:extLst>
              <a:ext uri="{FF2B5EF4-FFF2-40B4-BE49-F238E27FC236}">
                <a16:creationId xmlns:a16="http://schemas.microsoft.com/office/drawing/2014/main" id="{5B71D544-0936-AA46-BAFE-6E35016A88BB}"/>
              </a:ext>
            </a:extLst>
          </p:cNvPr>
          <p:cNvSpPr>
            <a:spLocks noGrp="1"/>
          </p:cNvSpPr>
          <p:nvPr>
            <p:ph type="body" sz="quarter" idx="15"/>
          </p:nvPr>
        </p:nvSpPr>
        <p:spPr/>
        <p:txBody>
          <a:bodyPr/>
          <a:lstStyle/>
          <a:p>
            <a:r>
              <a:rPr lang="en-DE"/>
              <a:t>Generalisierte Konversationelle Implikatur (GKI)</a:t>
            </a:r>
          </a:p>
        </p:txBody>
      </p:sp>
    </p:spTree>
    <p:extLst>
      <p:ext uri="{BB962C8B-B14F-4D97-AF65-F5344CB8AC3E}">
        <p14:creationId xmlns:p14="http://schemas.microsoft.com/office/powerpoint/2010/main" val="625291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E1-07DE-744E-9C44-6D419CF071A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935C3878-9DA0-C241-B841-193CEB661C40}"/>
              </a:ext>
            </a:extLst>
          </p:cNvPr>
          <p:cNvSpPr>
            <a:spLocks noGrp="1"/>
          </p:cNvSpPr>
          <p:nvPr>
            <p:ph type="ftr" sz="quarter" idx="11"/>
          </p:nvPr>
        </p:nvSpPr>
        <p:spPr/>
        <p:txBody>
          <a:bodyPr/>
          <a:lstStyle/>
          <a:p>
            <a:r>
              <a:rPr lang="de-DE"/>
              <a:t>(Finkbeiner 2015: 82ff.)</a:t>
            </a:r>
          </a:p>
        </p:txBody>
      </p:sp>
      <p:sp>
        <p:nvSpPr>
          <p:cNvPr id="4" name="Slide Number Placeholder 3">
            <a:extLst>
              <a:ext uri="{FF2B5EF4-FFF2-40B4-BE49-F238E27FC236}">
                <a16:creationId xmlns:a16="http://schemas.microsoft.com/office/drawing/2014/main" id="{B7DC5EBF-8FAA-7F40-BB3E-09E163EDCDA5}"/>
              </a:ext>
            </a:extLst>
          </p:cNvPr>
          <p:cNvSpPr>
            <a:spLocks noGrp="1"/>
          </p:cNvSpPr>
          <p:nvPr>
            <p:ph type="sldNum" sz="quarter" idx="12"/>
          </p:nvPr>
        </p:nvSpPr>
        <p:spPr/>
        <p:txBody>
          <a:bodyPr/>
          <a:lstStyle/>
          <a:p>
            <a:fld id="{9D195BCC-3514-4B1B-9C18-24F3D67EC549}" type="slidenum">
              <a:rPr lang="de-DE" smtClean="0"/>
              <a:t>19</a:t>
            </a:fld>
            <a:endParaRPr lang="de-DE"/>
          </a:p>
        </p:txBody>
      </p:sp>
      <p:sp>
        <p:nvSpPr>
          <p:cNvPr id="5" name="Text Placeholder 4">
            <a:extLst>
              <a:ext uri="{FF2B5EF4-FFF2-40B4-BE49-F238E27FC236}">
                <a16:creationId xmlns:a16="http://schemas.microsoft.com/office/drawing/2014/main" id="{957E140B-F56E-B34B-A248-D01685BB87CC}"/>
              </a:ext>
            </a:extLst>
          </p:cNvPr>
          <p:cNvSpPr>
            <a:spLocks noGrp="1"/>
          </p:cNvSpPr>
          <p:nvPr>
            <p:ph type="body" sz="quarter" idx="14"/>
          </p:nvPr>
        </p:nvSpPr>
        <p:spPr/>
        <p:txBody>
          <a:bodyPr/>
          <a:lstStyle/>
          <a:p>
            <a:r>
              <a:rPr lang="en-GB"/>
              <a:t>zur Erinnerung: GKI:</a:t>
            </a:r>
            <a:r>
              <a:rPr lang="en-GB" i="1"/>
              <a:t> </a:t>
            </a:r>
            <a:r>
              <a:rPr lang="en-US"/>
              <a:t>z.B. </a:t>
            </a:r>
            <a:r>
              <a:rPr lang="en-US" i="1"/>
              <a:t>ich habe ihn mit einer Frau gesehen: </a:t>
            </a:r>
            <a:r>
              <a:rPr lang="en-US"/>
              <a:t>impliziert weitgehend kontextunabhängig, dass es nicht seine Frau ist</a:t>
            </a:r>
            <a:endParaRPr lang="en-GB" i="1"/>
          </a:p>
          <a:p>
            <a:r>
              <a:rPr lang="en-GB" i="1"/>
              <a:t>Es ist besser, Geld zu sparen und ein Haus zu kaufen als ein Haus zu kaufen und Geld zu sparen. </a:t>
            </a:r>
            <a:r>
              <a:rPr lang="en-GB"/>
              <a:t>(Finkbeiner 2015: 82)</a:t>
            </a:r>
          </a:p>
          <a:p>
            <a:r>
              <a:rPr lang="en-GB"/>
              <a:t>Wäre die Bedeutungsanreicherung von </a:t>
            </a:r>
            <a:r>
              <a:rPr lang="en-GB" i="1"/>
              <a:t>und</a:t>
            </a:r>
            <a:r>
              <a:rPr lang="en-GB"/>
              <a:t> zu 'und dann' nicht Teil der wahrheitsfunktionalen Semantik der beiden eingebetteten Infinitivkonstruktionen, dann wäre der Gesamtsatz widersprüchlich, da die beiden Infinitivkonjunkte semantisch identisch wären (und eine Vergleichskonstruktion somit sinnlos).</a:t>
            </a:r>
          </a:p>
          <a:p>
            <a:endParaRPr lang="en-GB"/>
          </a:p>
          <a:p>
            <a:endParaRPr lang="en-GB"/>
          </a:p>
          <a:p>
            <a:endParaRPr lang="en-DE"/>
          </a:p>
        </p:txBody>
      </p:sp>
      <p:sp>
        <p:nvSpPr>
          <p:cNvPr id="6" name="Text Placeholder 5">
            <a:extLst>
              <a:ext uri="{FF2B5EF4-FFF2-40B4-BE49-F238E27FC236}">
                <a16:creationId xmlns:a16="http://schemas.microsoft.com/office/drawing/2014/main" id="{5B71D544-0936-AA46-BAFE-6E35016A88BB}"/>
              </a:ext>
            </a:extLst>
          </p:cNvPr>
          <p:cNvSpPr>
            <a:spLocks noGrp="1"/>
          </p:cNvSpPr>
          <p:nvPr>
            <p:ph type="body" sz="quarter" idx="15"/>
          </p:nvPr>
        </p:nvSpPr>
        <p:spPr/>
        <p:txBody>
          <a:bodyPr/>
          <a:lstStyle/>
          <a:p>
            <a:r>
              <a:rPr lang="en-DE"/>
              <a:t>Generalisierte Konversationelle Implikatur (GKI)</a:t>
            </a:r>
          </a:p>
        </p:txBody>
      </p:sp>
    </p:spTree>
    <p:extLst>
      <p:ext uri="{BB962C8B-B14F-4D97-AF65-F5344CB8AC3E}">
        <p14:creationId xmlns:p14="http://schemas.microsoft.com/office/powerpoint/2010/main" val="313888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20178-AED2-4C4E-BFEF-20CDB0243A44}"/>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44980C3F-D112-2342-BE2C-0361A29174B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5EFDE19-472E-1A46-B04B-8A6BC1B3C6DD}"/>
              </a:ext>
            </a:extLst>
          </p:cNvPr>
          <p:cNvSpPr>
            <a:spLocks noGrp="1"/>
          </p:cNvSpPr>
          <p:nvPr>
            <p:ph type="sldNum" sz="quarter" idx="12"/>
          </p:nvPr>
        </p:nvSpPr>
        <p:spPr/>
        <p:txBody>
          <a:bodyPr/>
          <a:lstStyle/>
          <a:p>
            <a:fld id="{9D195BCC-3514-4B1B-9C18-24F3D67EC549}" type="slidenum">
              <a:rPr lang="de-DE" smtClean="0"/>
              <a:t>2</a:t>
            </a:fld>
            <a:endParaRPr lang="de-DE" dirty="0"/>
          </a:p>
        </p:txBody>
      </p:sp>
      <p:sp>
        <p:nvSpPr>
          <p:cNvPr id="5" name="Text Placeholder 4">
            <a:extLst>
              <a:ext uri="{FF2B5EF4-FFF2-40B4-BE49-F238E27FC236}">
                <a16:creationId xmlns:a16="http://schemas.microsoft.com/office/drawing/2014/main" id="{E570B987-C264-D440-86E9-D0088F3D8558}"/>
              </a:ext>
            </a:extLst>
          </p:cNvPr>
          <p:cNvSpPr>
            <a:spLocks noGrp="1"/>
          </p:cNvSpPr>
          <p:nvPr>
            <p:ph type="body" sz="quarter" idx="13"/>
          </p:nvPr>
        </p:nvSpPr>
        <p:spPr/>
        <p:txBody>
          <a:bodyPr/>
          <a:lstStyle/>
          <a:p>
            <a:r>
              <a:rPr lang="en-DE"/>
              <a:t>Nochmal: Pragmatik und Semantik und die Semantik-Pragmatik-Schnittstelle</a:t>
            </a:r>
          </a:p>
          <a:p>
            <a:endParaRPr lang="en-DE"/>
          </a:p>
          <a:p>
            <a:r>
              <a:rPr lang="en-DE"/>
              <a:t>Zusammenfassung der wichtigsten Inhalte</a:t>
            </a:r>
          </a:p>
          <a:p>
            <a:endParaRPr lang="en-DE"/>
          </a:p>
          <a:p>
            <a:r>
              <a:rPr lang="en-DE"/>
              <a:t>Ausblick</a:t>
            </a:r>
          </a:p>
          <a:p>
            <a:endParaRPr lang="en-DE"/>
          </a:p>
        </p:txBody>
      </p:sp>
    </p:spTree>
    <p:extLst>
      <p:ext uri="{BB962C8B-B14F-4D97-AF65-F5344CB8AC3E}">
        <p14:creationId xmlns:p14="http://schemas.microsoft.com/office/powerpoint/2010/main" val="2826045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7A49-C7FC-8846-9924-A008FCD47446}"/>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289DE43E-9543-3448-ADC4-CE4A25A97CE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989E3E2-9C9F-1A48-B436-7F98E83CB151}"/>
              </a:ext>
            </a:extLst>
          </p:cNvPr>
          <p:cNvSpPr>
            <a:spLocks noGrp="1"/>
          </p:cNvSpPr>
          <p:nvPr>
            <p:ph type="sldNum" sz="quarter" idx="12"/>
          </p:nvPr>
        </p:nvSpPr>
        <p:spPr/>
        <p:txBody>
          <a:bodyPr/>
          <a:lstStyle/>
          <a:p>
            <a:fld id="{9D195BCC-3514-4B1B-9C18-24F3D67EC549}" type="slidenum">
              <a:rPr lang="de-DE" smtClean="0"/>
              <a:t>20</a:t>
            </a:fld>
            <a:endParaRPr lang="de-DE"/>
          </a:p>
        </p:txBody>
      </p:sp>
      <p:sp>
        <p:nvSpPr>
          <p:cNvPr id="5" name="Text Placeholder 4">
            <a:extLst>
              <a:ext uri="{FF2B5EF4-FFF2-40B4-BE49-F238E27FC236}">
                <a16:creationId xmlns:a16="http://schemas.microsoft.com/office/drawing/2014/main" id="{EC5548AD-287F-1643-8C4A-C20892C2333D}"/>
              </a:ext>
            </a:extLst>
          </p:cNvPr>
          <p:cNvSpPr>
            <a:spLocks noGrp="1"/>
          </p:cNvSpPr>
          <p:nvPr>
            <p:ph type="body" sz="quarter" idx="14"/>
          </p:nvPr>
        </p:nvSpPr>
        <p:spPr>
          <a:xfrm>
            <a:off x="1320972" y="1645766"/>
            <a:ext cx="6066674" cy="3311525"/>
          </a:xfrm>
        </p:spPr>
        <p:txBody>
          <a:bodyPr/>
          <a:lstStyle/>
          <a:p>
            <a:endParaRPr lang="en-DE"/>
          </a:p>
          <a:p>
            <a:r>
              <a:rPr lang="en-DE" b="1">
                <a:solidFill>
                  <a:srgbClr val="006AB3"/>
                </a:solidFill>
              </a:rPr>
              <a:t>Q-Prinzip</a:t>
            </a:r>
            <a:r>
              <a:rPr lang="en-DE" b="1"/>
              <a:t>:</a:t>
            </a:r>
            <a:r>
              <a:rPr lang="en-DE"/>
              <a:t> Was </a:t>
            </a:r>
            <a:r>
              <a:rPr lang="en-DE">
                <a:solidFill>
                  <a:srgbClr val="006AB3"/>
                </a:solidFill>
              </a:rPr>
              <a:t>nicht gesagt </a:t>
            </a:r>
            <a:r>
              <a:rPr lang="en-DE"/>
              <a:t>wird, ist </a:t>
            </a:r>
            <a:r>
              <a:rPr lang="en-DE">
                <a:solidFill>
                  <a:srgbClr val="006AB3"/>
                </a:solidFill>
              </a:rPr>
              <a:t>nicht der Fall</a:t>
            </a:r>
            <a:r>
              <a:rPr lang="en-DE"/>
              <a:t>.</a:t>
            </a:r>
          </a:p>
          <a:p>
            <a:endParaRPr lang="en-DE"/>
          </a:p>
          <a:p>
            <a:r>
              <a:rPr lang="en-DE" b="1">
                <a:solidFill>
                  <a:srgbClr val="006AB3"/>
                </a:solidFill>
              </a:rPr>
              <a:t>M-Prinzip</a:t>
            </a:r>
            <a:r>
              <a:rPr lang="en-DE" b="1"/>
              <a:t>:</a:t>
            </a:r>
            <a:r>
              <a:rPr lang="en-DE"/>
              <a:t> </a:t>
            </a:r>
            <a:r>
              <a:rPr lang="en-DE">
                <a:solidFill>
                  <a:srgbClr val="006AB3"/>
                </a:solidFill>
              </a:rPr>
              <a:t>Markierte</a:t>
            </a:r>
            <a:r>
              <a:rPr lang="en-DE"/>
              <a:t> </a:t>
            </a:r>
            <a:r>
              <a:rPr lang="en-DE">
                <a:solidFill>
                  <a:srgbClr val="006AB3"/>
                </a:solidFill>
              </a:rPr>
              <a:t>Nachricht</a:t>
            </a:r>
            <a:r>
              <a:rPr lang="en-DE"/>
              <a:t> bedeutet </a:t>
            </a:r>
            <a:r>
              <a:rPr lang="en-DE">
                <a:solidFill>
                  <a:srgbClr val="006AB3"/>
                </a:solidFill>
              </a:rPr>
              <a:t>markierte</a:t>
            </a:r>
            <a:r>
              <a:rPr lang="en-DE"/>
              <a:t> </a:t>
            </a:r>
            <a:r>
              <a:rPr lang="en-DE">
                <a:solidFill>
                  <a:srgbClr val="006AB3"/>
                </a:solidFill>
              </a:rPr>
              <a:t>Situation</a:t>
            </a:r>
          </a:p>
          <a:p>
            <a:endParaRPr lang="en-DE"/>
          </a:p>
          <a:p>
            <a:r>
              <a:rPr lang="en-DE" b="1">
                <a:solidFill>
                  <a:srgbClr val="006AB3"/>
                </a:solidFill>
              </a:rPr>
              <a:t>I-Prinzip</a:t>
            </a:r>
            <a:r>
              <a:rPr lang="en-DE" b="1"/>
              <a:t>:</a:t>
            </a:r>
            <a:r>
              <a:rPr lang="en-DE"/>
              <a:t> </a:t>
            </a:r>
            <a:r>
              <a:rPr lang="en-DE">
                <a:solidFill>
                  <a:srgbClr val="006AB3"/>
                </a:solidFill>
              </a:rPr>
              <a:t>Einfache / unmarkierte Beschreibung</a:t>
            </a:r>
            <a:r>
              <a:rPr lang="en-DE"/>
              <a:t> deutet auf </a:t>
            </a:r>
            <a:r>
              <a:rPr lang="en-DE">
                <a:solidFill>
                  <a:srgbClr val="006AB3"/>
                </a:solidFill>
              </a:rPr>
              <a:t>sterotypische Instantiierung </a:t>
            </a:r>
            <a:r>
              <a:rPr lang="en-DE"/>
              <a:t>des Beschriebenen hin</a:t>
            </a:r>
          </a:p>
        </p:txBody>
      </p:sp>
      <p:sp>
        <p:nvSpPr>
          <p:cNvPr id="6" name="Text Placeholder 5">
            <a:extLst>
              <a:ext uri="{FF2B5EF4-FFF2-40B4-BE49-F238E27FC236}">
                <a16:creationId xmlns:a16="http://schemas.microsoft.com/office/drawing/2014/main" id="{4D684D3C-22E4-F54A-B0CB-9D1B12558D49}"/>
              </a:ext>
            </a:extLst>
          </p:cNvPr>
          <p:cNvSpPr>
            <a:spLocks noGrp="1"/>
          </p:cNvSpPr>
          <p:nvPr>
            <p:ph type="body" sz="quarter" idx="15"/>
          </p:nvPr>
        </p:nvSpPr>
        <p:spPr/>
        <p:txBody>
          <a:bodyPr/>
          <a:lstStyle/>
          <a:p>
            <a:r>
              <a:rPr lang="en-DE"/>
              <a:t>Zur Erinnerung: Levinsons Heuristiken</a:t>
            </a:r>
          </a:p>
        </p:txBody>
      </p:sp>
      <p:pic>
        <p:nvPicPr>
          <p:cNvPr id="1026" name="Picture 2">
            <a:extLst>
              <a:ext uri="{FF2B5EF4-FFF2-40B4-BE49-F238E27FC236}">
                <a16:creationId xmlns:a16="http://schemas.microsoft.com/office/drawing/2014/main" id="{435143E1-8D5B-314E-B252-7119B2F7299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576772"/>
            <a:ext cx="1206773" cy="12067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3C716B-02C0-9E46-8ED2-753AD22C102D}"/>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321"/>
          <a:stretch/>
        </p:blipFill>
        <p:spPr bwMode="auto">
          <a:xfrm>
            <a:off x="7498309" y="2586356"/>
            <a:ext cx="1206773" cy="1083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25DAE3-E25C-C94F-BBF5-FA8BCA1EA78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02" y="3325045"/>
            <a:ext cx="939895" cy="15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4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E1-07DE-744E-9C44-6D419CF071A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935C3878-9DA0-C241-B841-193CEB661C40}"/>
              </a:ext>
            </a:extLst>
          </p:cNvPr>
          <p:cNvSpPr>
            <a:spLocks noGrp="1"/>
          </p:cNvSpPr>
          <p:nvPr>
            <p:ph type="ftr" sz="quarter" idx="11"/>
          </p:nvPr>
        </p:nvSpPr>
        <p:spPr/>
        <p:txBody>
          <a:bodyPr/>
          <a:lstStyle/>
          <a:p>
            <a:r>
              <a:rPr lang="de-DE"/>
              <a:t>(Finkbeiner 2015: 82ff.)</a:t>
            </a:r>
          </a:p>
        </p:txBody>
      </p:sp>
      <p:sp>
        <p:nvSpPr>
          <p:cNvPr id="4" name="Slide Number Placeholder 3">
            <a:extLst>
              <a:ext uri="{FF2B5EF4-FFF2-40B4-BE49-F238E27FC236}">
                <a16:creationId xmlns:a16="http://schemas.microsoft.com/office/drawing/2014/main" id="{B7DC5EBF-8FAA-7F40-BB3E-09E163EDCDA5}"/>
              </a:ext>
            </a:extLst>
          </p:cNvPr>
          <p:cNvSpPr>
            <a:spLocks noGrp="1"/>
          </p:cNvSpPr>
          <p:nvPr>
            <p:ph type="sldNum" sz="quarter" idx="12"/>
          </p:nvPr>
        </p:nvSpPr>
        <p:spPr/>
        <p:txBody>
          <a:bodyPr/>
          <a:lstStyle/>
          <a:p>
            <a:fld id="{9D195BCC-3514-4B1B-9C18-24F3D67EC549}" type="slidenum">
              <a:rPr lang="de-DE" smtClean="0"/>
              <a:t>21</a:t>
            </a:fld>
            <a:endParaRPr lang="de-DE"/>
          </a:p>
        </p:txBody>
      </p:sp>
      <p:sp>
        <p:nvSpPr>
          <p:cNvPr id="5" name="Text Placeholder 4">
            <a:extLst>
              <a:ext uri="{FF2B5EF4-FFF2-40B4-BE49-F238E27FC236}">
                <a16:creationId xmlns:a16="http://schemas.microsoft.com/office/drawing/2014/main" id="{957E140B-F56E-B34B-A248-D01685BB87CC}"/>
              </a:ext>
            </a:extLst>
          </p:cNvPr>
          <p:cNvSpPr>
            <a:spLocks noGrp="1"/>
          </p:cNvSpPr>
          <p:nvPr>
            <p:ph type="body" sz="quarter" idx="14"/>
          </p:nvPr>
        </p:nvSpPr>
        <p:spPr>
          <a:xfrm>
            <a:off x="521550" y="1545752"/>
            <a:ext cx="7129704" cy="3311525"/>
          </a:xfrm>
        </p:spPr>
        <p:txBody>
          <a:bodyPr/>
          <a:lstStyle/>
          <a:p>
            <a:pPr marL="0" indent="0">
              <a:buNone/>
            </a:pPr>
            <a:r>
              <a:rPr lang="de-DE" sz="1800"/>
              <a:t>GKIs sind nach Levinson (2000) in verschiedener Weise an der Bestimmung von indexikalischen (deiktischen) Ausdrücken und vergleichbaren Phänomenen beteiligt:</a:t>
            </a:r>
          </a:p>
          <a:p>
            <a:r>
              <a:rPr lang="en-DE" sz="1800">
                <a:solidFill>
                  <a:srgbClr val="006AB3"/>
                </a:solidFill>
              </a:rPr>
              <a:t>Desambiguierung</a:t>
            </a:r>
            <a:r>
              <a:rPr lang="en-DE" sz="1800"/>
              <a:t>: </a:t>
            </a:r>
            <a:r>
              <a:rPr lang="en-DE" sz="1800" i="1"/>
              <a:t>Karl ist ein echter Hundeliebhaber, er mag manche Katzen und Hunde. </a:t>
            </a:r>
            <a:r>
              <a:rPr lang="en-DE" sz="1800"/>
              <a:t>(nur eine von zwei möglichen Q-Implikaturen kompatibel mit dem ersten Satz)</a:t>
            </a:r>
          </a:p>
          <a:p>
            <a:r>
              <a:rPr lang="en-DE" sz="1800">
                <a:solidFill>
                  <a:srgbClr val="006AB3"/>
                </a:solidFill>
              </a:rPr>
              <a:t>Referenzbestimmung</a:t>
            </a:r>
            <a:r>
              <a:rPr lang="en-DE" sz="1800"/>
              <a:t>: Anna betrat den Raum, und die Frau setzte sich hin. (M-Prinzip: Wäre Anna gemeint, hätte S </a:t>
            </a:r>
            <a:r>
              <a:rPr lang="en-DE" sz="1800" i="1"/>
              <a:t>sie </a:t>
            </a:r>
            <a:r>
              <a:rPr lang="en-DE" sz="1800"/>
              <a:t>gewählt.)</a:t>
            </a:r>
          </a:p>
          <a:p>
            <a:r>
              <a:rPr lang="en-DE" sz="1800">
                <a:solidFill>
                  <a:srgbClr val="006AB3"/>
                </a:solidFill>
              </a:rPr>
              <a:t>Bestimmung deiktischer Ausdrücke</a:t>
            </a:r>
            <a:r>
              <a:rPr lang="en-DE" sz="1800"/>
              <a:t>: (geäußert an einem Mittwoch:) Das Treffen ist nächsten Donnerstag. (Q-Prinzip: semantisch stärkerer Ausdruck </a:t>
            </a:r>
            <a:r>
              <a:rPr lang="en-DE" sz="1800" i="1"/>
              <a:t>morgen </a:t>
            </a:r>
            <a:r>
              <a:rPr lang="en-DE" sz="1800"/>
              <a:t>wird nicht verwendet, daher ist wohl nächste Woche Donnerstag gemeint)</a:t>
            </a:r>
          </a:p>
        </p:txBody>
      </p:sp>
      <p:sp>
        <p:nvSpPr>
          <p:cNvPr id="6" name="Text Placeholder 5">
            <a:extLst>
              <a:ext uri="{FF2B5EF4-FFF2-40B4-BE49-F238E27FC236}">
                <a16:creationId xmlns:a16="http://schemas.microsoft.com/office/drawing/2014/main" id="{5B71D544-0936-AA46-BAFE-6E35016A88BB}"/>
              </a:ext>
            </a:extLst>
          </p:cNvPr>
          <p:cNvSpPr>
            <a:spLocks noGrp="1"/>
          </p:cNvSpPr>
          <p:nvPr>
            <p:ph type="body" sz="quarter" idx="15"/>
          </p:nvPr>
        </p:nvSpPr>
        <p:spPr/>
        <p:txBody>
          <a:bodyPr/>
          <a:lstStyle/>
          <a:p>
            <a:r>
              <a:rPr lang="en-DE"/>
              <a:t>Generalisierte Konversationelle Implikatur (GKI)</a:t>
            </a:r>
          </a:p>
        </p:txBody>
      </p:sp>
      <p:pic>
        <p:nvPicPr>
          <p:cNvPr id="2050" name="Picture 2">
            <a:extLst>
              <a:ext uri="{FF2B5EF4-FFF2-40B4-BE49-F238E27FC236}">
                <a16:creationId xmlns:a16="http://schemas.microsoft.com/office/drawing/2014/main" id="{634E959E-0C31-834D-8ABE-0B387C7FBE1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384" y="3943077"/>
            <a:ext cx="774725" cy="7747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25DB279-C7EB-D241-9E0E-112BCDB853F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006" y="2395727"/>
            <a:ext cx="1296144" cy="79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5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E1-07DE-744E-9C44-6D419CF071A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935C3878-9DA0-C241-B841-193CEB661C40}"/>
              </a:ext>
            </a:extLst>
          </p:cNvPr>
          <p:cNvSpPr>
            <a:spLocks noGrp="1"/>
          </p:cNvSpPr>
          <p:nvPr>
            <p:ph type="ftr" sz="quarter" idx="11"/>
          </p:nvPr>
        </p:nvSpPr>
        <p:spPr/>
        <p:txBody>
          <a:bodyPr/>
          <a:lstStyle/>
          <a:p>
            <a:r>
              <a:rPr lang="de-DE"/>
              <a:t>(Finkbeiner 2015: 82ff.)</a:t>
            </a:r>
          </a:p>
        </p:txBody>
      </p:sp>
      <p:sp>
        <p:nvSpPr>
          <p:cNvPr id="4" name="Slide Number Placeholder 3">
            <a:extLst>
              <a:ext uri="{FF2B5EF4-FFF2-40B4-BE49-F238E27FC236}">
                <a16:creationId xmlns:a16="http://schemas.microsoft.com/office/drawing/2014/main" id="{B7DC5EBF-8FAA-7F40-BB3E-09E163EDCDA5}"/>
              </a:ext>
            </a:extLst>
          </p:cNvPr>
          <p:cNvSpPr>
            <a:spLocks noGrp="1"/>
          </p:cNvSpPr>
          <p:nvPr>
            <p:ph type="sldNum" sz="quarter" idx="12"/>
          </p:nvPr>
        </p:nvSpPr>
        <p:spPr/>
        <p:txBody>
          <a:bodyPr/>
          <a:lstStyle/>
          <a:p>
            <a:fld id="{9D195BCC-3514-4B1B-9C18-24F3D67EC549}" type="slidenum">
              <a:rPr lang="de-DE" smtClean="0"/>
              <a:t>22</a:t>
            </a:fld>
            <a:endParaRPr lang="de-DE"/>
          </a:p>
        </p:txBody>
      </p:sp>
      <p:sp>
        <p:nvSpPr>
          <p:cNvPr id="5" name="Text Placeholder 4">
            <a:extLst>
              <a:ext uri="{FF2B5EF4-FFF2-40B4-BE49-F238E27FC236}">
                <a16:creationId xmlns:a16="http://schemas.microsoft.com/office/drawing/2014/main" id="{957E140B-F56E-B34B-A248-D01685BB87CC}"/>
              </a:ext>
            </a:extLst>
          </p:cNvPr>
          <p:cNvSpPr>
            <a:spLocks noGrp="1"/>
          </p:cNvSpPr>
          <p:nvPr>
            <p:ph type="body" sz="quarter" idx="14"/>
          </p:nvPr>
        </p:nvSpPr>
        <p:spPr>
          <a:xfrm>
            <a:off x="521550" y="1545752"/>
            <a:ext cx="6066674" cy="3311525"/>
          </a:xfrm>
        </p:spPr>
        <p:txBody>
          <a:bodyPr/>
          <a:lstStyle/>
          <a:p>
            <a:pPr marL="0" indent="0">
              <a:buNone/>
            </a:pPr>
            <a:r>
              <a:rPr lang="de-DE"/>
              <a:t>GKIs sind nach Levinson (2000) in verschiedener Weise an der Bestimmung von indexikalischen (deiktischen) Ausdrücken und vergleichbaren Phänomenen beteiligt:</a:t>
            </a:r>
          </a:p>
          <a:p>
            <a:r>
              <a:rPr lang="en-DE">
                <a:solidFill>
                  <a:srgbClr val="006AB3"/>
                </a:solidFill>
              </a:rPr>
              <a:t>Ausfüllung von Ellipsen</a:t>
            </a:r>
            <a:r>
              <a:rPr lang="en-DE"/>
              <a:t>: </a:t>
            </a:r>
            <a:r>
              <a:rPr lang="en-DE" i="1"/>
              <a:t>Wer war das? – Anna. </a:t>
            </a:r>
            <a:r>
              <a:rPr lang="en-DE"/>
              <a:t>(Anreicherung über I-Implikatur sowie partikularisierte Implikatur über Maxime der Relevanz)</a:t>
            </a:r>
          </a:p>
          <a:p>
            <a:r>
              <a:rPr lang="en-DE">
                <a:solidFill>
                  <a:srgbClr val="006AB3"/>
                </a:solidFill>
              </a:rPr>
              <a:t>Einengung genereller Bedeutung</a:t>
            </a:r>
            <a:r>
              <a:rPr lang="en-DE"/>
              <a:t>: </a:t>
            </a:r>
            <a:r>
              <a:rPr lang="en-DE" i="1"/>
              <a:t>Karl trinkt Milch. </a:t>
            </a:r>
            <a:r>
              <a:rPr lang="en-DE"/>
              <a:t>(+&gt; 'Kuhmilch' über I-Implikatur)</a:t>
            </a:r>
          </a:p>
        </p:txBody>
      </p:sp>
      <p:sp>
        <p:nvSpPr>
          <p:cNvPr id="6" name="Text Placeholder 5">
            <a:extLst>
              <a:ext uri="{FF2B5EF4-FFF2-40B4-BE49-F238E27FC236}">
                <a16:creationId xmlns:a16="http://schemas.microsoft.com/office/drawing/2014/main" id="{5B71D544-0936-AA46-BAFE-6E35016A88BB}"/>
              </a:ext>
            </a:extLst>
          </p:cNvPr>
          <p:cNvSpPr>
            <a:spLocks noGrp="1"/>
          </p:cNvSpPr>
          <p:nvPr>
            <p:ph type="body" sz="quarter" idx="15"/>
          </p:nvPr>
        </p:nvSpPr>
        <p:spPr/>
        <p:txBody>
          <a:bodyPr/>
          <a:lstStyle/>
          <a:p>
            <a:r>
              <a:rPr lang="en-DE"/>
              <a:t>Generalisierte Konversationelle Implikatur (GKI)</a:t>
            </a:r>
          </a:p>
        </p:txBody>
      </p:sp>
      <p:pic>
        <p:nvPicPr>
          <p:cNvPr id="3074" name="Picture 2">
            <a:extLst>
              <a:ext uri="{FF2B5EF4-FFF2-40B4-BE49-F238E27FC236}">
                <a16:creationId xmlns:a16="http://schemas.microsoft.com/office/drawing/2014/main" id="{30A9C3FD-C31B-C048-A623-B53A3B7319F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633232"/>
            <a:ext cx="3028131" cy="220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66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BBBE1-07DE-744E-9C44-6D419CF071A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935C3878-9DA0-C241-B841-193CEB661C40}"/>
              </a:ext>
            </a:extLst>
          </p:cNvPr>
          <p:cNvSpPr>
            <a:spLocks noGrp="1"/>
          </p:cNvSpPr>
          <p:nvPr>
            <p:ph type="ftr" sz="quarter" idx="11"/>
          </p:nvPr>
        </p:nvSpPr>
        <p:spPr/>
        <p:txBody>
          <a:bodyPr/>
          <a:lstStyle/>
          <a:p>
            <a:r>
              <a:rPr lang="de-DE"/>
              <a:t>(Finkbeiner 2015: 82ff.)</a:t>
            </a:r>
          </a:p>
        </p:txBody>
      </p:sp>
      <p:sp>
        <p:nvSpPr>
          <p:cNvPr id="4" name="Slide Number Placeholder 3">
            <a:extLst>
              <a:ext uri="{FF2B5EF4-FFF2-40B4-BE49-F238E27FC236}">
                <a16:creationId xmlns:a16="http://schemas.microsoft.com/office/drawing/2014/main" id="{B7DC5EBF-8FAA-7F40-BB3E-09E163EDCDA5}"/>
              </a:ext>
            </a:extLst>
          </p:cNvPr>
          <p:cNvSpPr>
            <a:spLocks noGrp="1"/>
          </p:cNvSpPr>
          <p:nvPr>
            <p:ph type="sldNum" sz="quarter" idx="12"/>
          </p:nvPr>
        </p:nvSpPr>
        <p:spPr/>
        <p:txBody>
          <a:bodyPr/>
          <a:lstStyle/>
          <a:p>
            <a:fld id="{9D195BCC-3514-4B1B-9C18-24F3D67EC549}" type="slidenum">
              <a:rPr lang="de-DE" smtClean="0"/>
              <a:t>23</a:t>
            </a:fld>
            <a:endParaRPr lang="de-DE"/>
          </a:p>
        </p:txBody>
      </p:sp>
      <p:sp>
        <p:nvSpPr>
          <p:cNvPr id="5" name="Text Placeholder 4">
            <a:extLst>
              <a:ext uri="{FF2B5EF4-FFF2-40B4-BE49-F238E27FC236}">
                <a16:creationId xmlns:a16="http://schemas.microsoft.com/office/drawing/2014/main" id="{957E140B-F56E-B34B-A248-D01685BB87CC}"/>
              </a:ext>
            </a:extLst>
          </p:cNvPr>
          <p:cNvSpPr>
            <a:spLocks noGrp="1"/>
          </p:cNvSpPr>
          <p:nvPr>
            <p:ph type="body" sz="quarter" idx="14"/>
          </p:nvPr>
        </p:nvSpPr>
        <p:spPr>
          <a:xfrm>
            <a:off x="521549" y="1494805"/>
            <a:ext cx="3721523" cy="3311525"/>
          </a:xfrm>
        </p:spPr>
        <p:txBody>
          <a:bodyPr/>
          <a:lstStyle/>
          <a:p>
            <a:r>
              <a:rPr lang="de-DE" sz="1800"/>
              <a:t>Kernidee von Levinson: Wir können bestimmte pragmatische Prozesse identifizieren, die Einfluss auf die Wahrheitsbedingungen von Sätzen haben</a:t>
            </a:r>
          </a:p>
          <a:p>
            <a:r>
              <a:rPr lang="de-DE" sz="1800"/>
              <a:t>Daher kann es nicht so sein, dass "Output" der Semantik zum "Input" der Pragmatik wird, wie es klassische Modelle annehmen</a:t>
            </a:r>
          </a:p>
          <a:p>
            <a:r>
              <a:rPr lang="de-DE" sz="1800"/>
              <a:t>vielmehr greift Pragmatik bei der Bedeutungskonstitution bereits "präsemantisch" ein</a:t>
            </a:r>
          </a:p>
          <a:p>
            <a:endParaRPr lang="en-DE" sz="1800"/>
          </a:p>
        </p:txBody>
      </p:sp>
      <p:sp>
        <p:nvSpPr>
          <p:cNvPr id="6" name="Text Placeholder 5">
            <a:extLst>
              <a:ext uri="{FF2B5EF4-FFF2-40B4-BE49-F238E27FC236}">
                <a16:creationId xmlns:a16="http://schemas.microsoft.com/office/drawing/2014/main" id="{5B71D544-0936-AA46-BAFE-6E35016A88BB}"/>
              </a:ext>
            </a:extLst>
          </p:cNvPr>
          <p:cNvSpPr>
            <a:spLocks noGrp="1"/>
          </p:cNvSpPr>
          <p:nvPr>
            <p:ph type="body" sz="quarter" idx="15"/>
          </p:nvPr>
        </p:nvSpPr>
        <p:spPr/>
        <p:txBody>
          <a:bodyPr/>
          <a:lstStyle/>
          <a:p>
            <a:r>
              <a:rPr lang="en-DE"/>
              <a:t>GKI</a:t>
            </a:r>
          </a:p>
        </p:txBody>
      </p:sp>
      <p:sp>
        <p:nvSpPr>
          <p:cNvPr id="8" name="Rounded Rectangle 7">
            <a:extLst>
              <a:ext uri="{FF2B5EF4-FFF2-40B4-BE49-F238E27FC236}">
                <a16:creationId xmlns:a16="http://schemas.microsoft.com/office/drawing/2014/main" id="{8D5690FD-6FA8-4A48-B578-25D8136E1890}"/>
              </a:ext>
            </a:extLst>
          </p:cNvPr>
          <p:cNvSpPr/>
          <p:nvPr/>
        </p:nvSpPr>
        <p:spPr>
          <a:xfrm>
            <a:off x="4713610" y="1206773"/>
            <a:ext cx="1890666" cy="576064"/>
          </a:xfrm>
          <a:prstGeom prst="round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a:t>kompositionelle</a:t>
            </a:r>
          </a:p>
          <a:p>
            <a:pPr algn="ctr"/>
            <a:r>
              <a:rPr lang="en-DE" sz="1400"/>
              <a:t>Semantik</a:t>
            </a:r>
          </a:p>
        </p:txBody>
      </p:sp>
      <p:sp>
        <p:nvSpPr>
          <p:cNvPr id="10" name="Rounded Rectangle 9">
            <a:extLst>
              <a:ext uri="{FF2B5EF4-FFF2-40B4-BE49-F238E27FC236}">
                <a16:creationId xmlns:a16="http://schemas.microsoft.com/office/drawing/2014/main" id="{1570F6DD-BA2A-454B-9307-432C0050889A}"/>
              </a:ext>
            </a:extLst>
          </p:cNvPr>
          <p:cNvSpPr/>
          <p:nvPr/>
        </p:nvSpPr>
        <p:spPr>
          <a:xfrm>
            <a:off x="7001814" y="1206773"/>
            <a:ext cx="1890666" cy="576064"/>
          </a:xfrm>
          <a:prstGeom prst="round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a:t>indexikalische Pragmatik</a:t>
            </a:r>
          </a:p>
        </p:txBody>
      </p:sp>
      <p:cxnSp>
        <p:nvCxnSpPr>
          <p:cNvPr id="11" name="Straight Arrow Connector 10">
            <a:extLst>
              <a:ext uri="{FF2B5EF4-FFF2-40B4-BE49-F238E27FC236}">
                <a16:creationId xmlns:a16="http://schemas.microsoft.com/office/drawing/2014/main" id="{A632822B-37B5-3E4C-BAE1-17ACB2F4682D}"/>
              </a:ext>
            </a:extLst>
          </p:cNvPr>
          <p:cNvCxnSpPr>
            <a:cxnSpLocks/>
            <a:stCxn id="8" idx="2"/>
          </p:cNvCxnSpPr>
          <p:nvPr/>
        </p:nvCxnSpPr>
        <p:spPr>
          <a:xfrm>
            <a:off x="5658943" y="1782837"/>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ounded Rectangle 13">
            <a:extLst>
              <a:ext uri="{FF2B5EF4-FFF2-40B4-BE49-F238E27FC236}">
                <a16:creationId xmlns:a16="http://schemas.microsoft.com/office/drawing/2014/main" id="{3C1CB0E7-1455-A840-9FCD-3FD69B839A0D}"/>
              </a:ext>
            </a:extLst>
          </p:cNvPr>
          <p:cNvSpPr/>
          <p:nvPr/>
        </p:nvSpPr>
        <p:spPr>
          <a:xfrm>
            <a:off x="5109675" y="2228809"/>
            <a:ext cx="3512775" cy="685723"/>
          </a:xfrm>
          <a:prstGeom prst="round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a:t>Gricesche Pragmatik 1:</a:t>
            </a:r>
          </a:p>
          <a:p>
            <a:pPr algn="ctr"/>
            <a:r>
              <a:rPr lang="en-DE" sz="1400"/>
              <a:t>Desambiguierung, Referenzbestimmung, Einengung der Bedeutung</a:t>
            </a:r>
          </a:p>
        </p:txBody>
      </p:sp>
      <p:cxnSp>
        <p:nvCxnSpPr>
          <p:cNvPr id="15" name="Straight Arrow Connector 14">
            <a:extLst>
              <a:ext uri="{FF2B5EF4-FFF2-40B4-BE49-F238E27FC236}">
                <a16:creationId xmlns:a16="http://schemas.microsoft.com/office/drawing/2014/main" id="{36494C04-2A85-B34A-A451-F68C10CE68F7}"/>
              </a:ext>
            </a:extLst>
          </p:cNvPr>
          <p:cNvCxnSpPr>
            <a:cxnSpLocks/>
          </p:cNvCxnSpPr>
          <p:nvPr/>
        </p:nvCxnSpPr>
        <p:spPr>
          <a:xfrm>
            <a:off x="6866062" y="2943691"/>
            <a:ext cx="0" cy="271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ounded Rectangle 18">
            <a:extLst>
              <a:ext uri="{FF2B5EF4-FFF2-40B4-BE49-F238E27FC236}">
                <a16:creationId xmlns:a16="http://schemas.microsoft.com/office/drawing/2014/main" id="{659DB9D5-714A-C04A-901F-52A5A63AD431}"/>
              </a:ext>
            </a:extLst>
          </p:cNvPr>
          <p:cNvSpPr/>
          <p:nvPr/>
        </p:nvSpPr>
        <p:spPr>
          <a:xfrm>
            <a:off x="5109675" y="3228612"/>
            <a:ext cx="3512775" cy="685723"/>
          </a:xfrm>
          <a:prstGeom prst="round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a:t>Semantische Interpretation:</a:t>
            </a:r>
          </a:p>
          <a:p>
            <a:pPr algn="ctr"/>
            <a:r>
              <a:rPr lang="en-DE" sz="1400"/>
              <a:t>"modelltheoretische" Interpretation</a:t>
            </a:r>
          </a:p>
        </p:txBody>
      </p:sp>
      <p:sp>
        <p:nvSpPr>
          <p:cNvPr id="20" name="Rounded Rectangle 19">
            <a:extLst>
              <a:ext uri="{FF2B5EF4-FFF2-40B4-BE49-F238E27FC236}">
                <a16:creationId xmlns:a16="http://schemas.microsoft.com/office/drawing/2014/main" id="{03F0C488-FAD7-C741-B693-D4EF01DF9154}"/>
              </a:ext>
            </a:extLst>
          </p:cNvPr>
          <p:cNvSpPr/>
          <p:nvPr/>
        </p:nvSpPr>
        <p:spPr>
          <a:xfrm>
            <a:off x="5167263" y="4212276"/>
            <a:ext cx="3512775" cy="685723"/>
          </a:xfrm>
          <a:prstGeom prst="roundRect">
            <a:avLst/>
          </a:prstGeom>
          <a:solidFill>
            <a:schemeClr val="tx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a:t>Gricesche Pragmatik 2:</a:t>
            </a:r>
          </a:p>
          <a:p>
            <a:pPr algn="ctr"/>
            <a:r>
              <a:rPr lang="en-DE" sz="1400"/>
              <a:t>Indirektheit, Ironie, Tropen etc.</a:t>
            </a:r>
          </a:p>
        </p:txBody>
      </p:sp>
      <p:cxnSp>
        <p:nvCxnSpPr>
          <p:cNvPr id="22" name="Straight Arrow Connector 21">
            <a:extLst>
              <a:ext uri="{FF2B5EF4-FFF2-40B4-BE49-F238E27FC236}">
                <a16:creationId xmlns:a16="http://schemas.microsoft.com/office/drawing/2014/main" id="{523EDDDF-48B0-9F47-95D6-23FD4B5C3E7B}"/>
              </a:ext>
            </a:extLst>
          </p:cNvPr>
          <p:cNvCxnSpPr>
            <a:cxnSpLocks/>
          </p:cNvCxnSpPr>
          <p:nvPr/>
        </p:nvCxnSpPr>
        <p:spPr>
          <a:xfrm>
            <a:off x="7947147" y="1788006"/>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65EF40AA-49AF-5E47-B945-D34DD35250F6}"/>
              </a:ext>
            </a:extLst>
          </p:cNvPr>
          <p:cNvCxnSpPr>
            <a:cxnSpLocks/>
          </p:cNvCxnSpPr>
          <p:nvPr/>
        </p:nvCxnSpPr>
        <p:spPr>
          <a:xfrm>
            <a:off x="6866062" y="3914335"/>
            <a:ext cx="0" cy="271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8FF839E7-C175-264E-A1D7-54C238CCA6BA}"/>
              </a:ext>
            </a:extLst>
          </p:cNvPr>
          <p:cNvSpPr/>
          <p:nvPr/>
        </p:nvSpPr>
        <p:spPr>
          <a:xfrm>
            <a:off x="4355979" y="1897697"/>
            <a:ext cx="2736298" cy="13372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050">
                <a:solidFill>
                  <a:schemeClr val="tx1"/>
                </a:solidFill>
              </a:rPr>
              <a:t>Output: Semant. Repräsentationen</a:t>
            </a:r>
          </a:p>
        </p:txBody>
      </p:sp>
      <p:sp>
        <p:nvSpPr>
          <p:cNvPr id="26" name="Rectangle 25">
            <a:extLst>
              <a:ext uri="{FF2B5EF4-FFF2-40B4-BE49-F238E27FC236}">
                <a16:creationId xmlns:a16="http://schemas.microsoft.com/office/drawing/2014/main" id="{61F1A815-8797-FA4D-9215-4C5420956933}"/>
              </a:ext>
            </a:extLst>
          </p:cNvPr>
          <p:cNvSpPr/>
          <p:nvPr/>
        </p:nvSpPr>
        <p:spPr>
          <a:xfrm>
            <a:off x="4900925" y="3955180"/>
            <a:ext cx="3930273" cy="108125"/>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050">
                <a:solidFill>
                  <a:schemeClr val="tx1"/>
                </a:solidFill>
              </a:rPr>
              <a:t>Output: Satzbedeutung, ausgedrückte Proposition</a:t>
            </a:r>
          </a:p>
        </p:txBody>
      </p:sp>
    </p:spTree>
    <p:extLst>
      <p:ext uri="{BB962C8B-B14F-4D97-AF65-F5344CB8AC3E}">
        <p14:creationId xmlns:p14="http://schemas.microsoft.com/office/powerpoint/2010/main" val="85223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A891-AFAE-7643-AD31-4B2C78A108CE}"/>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F00B46EF-E566-D24A-AEF5-FDF10BE6B5C7}"/>
              </a:ext>
            </a:extLst>
          </p:cNvPr>
          <p:cNvSpPr>
            <a:spLocks noGrp="1"/>
          </p:cNvSpPr>
          <p:nvPr>
            <p:ph type="ftr" sz="quarter" idx="11"/>
          </p:nvPr>
        </p:nvSpPr>
        <p:spPr/>
        <p:txBody>
          <a:bodyPr/>
          <a:lstStyle/>
          <a:p>
            <a:r>
              <a:rPr lang="de-DE"/>
              <a:t>(Finkbeiner 2015: 85ff.)</a:t>
            </a:r>
          </a:p>
        </p:txBody>
      </p:sp>
      <p:sp>
        <p:nvSpPr>
          <p:cNvPr id="4" name="Slide Number Placeholder 3">
            <a:extLst>
              <a:ext uri="{FF2B5EF4-FFF2-40B4-BE49-F238E27FC236}">
                <a16:creationId xmlns:a16="http://schemas.microsoft.com/office/drawing/2014/main" id="{E32DDB74-84D9-494D-A945-DDA30BC8F0A1}"/>
              </a:ext>
            </a:extLst>
          </p:cNvPr>
          <p:cNvSpPr>
            <a:spLocks noGrp="1"/>
          </p:cNvSpPr>
          <p:nvPr>
            <p:ph type="sldNum" sz="quarter" idx="12"/>
          </p:nvPr>
        </p:nvSpPr>
        <p:spPr/>
        <p:txBody>
          <a:bodyPr/>
          <a:lstStyle/>
          <a:p>
            <a:fld id="{9D195BCC-3514-4B1B-9C18-24F3D67EC549}" type="slidenum">
              <a:rPr lang="de-DE" smtClean="0"/>
              <a:t>24</a:t>
            </a:fld>
            <a:endParaRPr lang="de-DE"/>
          </a:p>
        </p:txBody>
      </p:sp>
      <p:sp>
        <p:nvSpPr>
          <p:cNvPr id="5" name="Text Placeholder 4">
            <a:extLst>
              <a:ext uri="{FF2B5EF4-FFF2-40B4-BE49-F238E27FC236}">
                <a16:creationId xmlns:a16="http://schemas.microsoft.com/office/drawing/2014/main" id="{06556981-7FEA-CA4E-8C9F-D14670417CB9}"/>
              </a:ext>
            </a:extLst>
          </p:cNvPr>
          <p:cNvSpPr>
            <a:spLocks noGrp="1"/>
          </p:cNvSpPr>
          <p:nvPr>
            <p:ph type="body" sz="quarter" idx="14"/>
          </p:nvPr>
        </p:nvSpPr>
        <p:spPr/>
        <p:txBody>
          <a:bodyPr/>
          <a:lstStyle/>
          <a:p>
            <a:r>
              <a:rPr lang="en-DE" sz="1800"/>
              <a:t>Borg (2004) verteidigt den "bedeutungsminimalistischen" Ansatz von z.B. Grice</a:t>
            </a:r>
          </a:p>
          <a:p>
            <a:r>
              <a:rPr lang="en-DE" sz="1800"/>
              <a:t>Grundidee: es gibt eine rein kompositionale, "pragmatikfreie" Semantik</a:t>
            </a:r>
          </a:p>
          <a:p>
            <a:r>
              <a:rPr lang="en-DE" sz="1800"/>
              <a:t>z.B. </a:t>
            </a:r>
            <a:r>
              <a:rPr lang="en-DE" sz="1800" i="1"/>
              <a:t>Sie nahm den Schlüssel aus der Handtasche und öffnete die Tür.</a:t>
            </a:r>
          </a:p>
          <a:p>
            <a:pPr lvl="1"/>
            <a:r>
              <a:rPr lang="en-DE" sz="1600"/>
              <a:t>minimalistische Analyse würde hier nicht die Schlussfolgerung zulassen, dass die Person, auf die mit </a:t>
            </a:r>
            <a:r>
              <a:rPr lang="en-DE" sz="1600" i="1"/>
              <a:t>sie </a:t>
            </a:r>
            <a:r>
              <a:rPr lang="en-DE" sz="1600"/>
              <a:t>referiert wird, die Tür </a:t>
            </a:r>
            <a:r>
              <a:rPr lang="en-DE" sz="1600" u="sng"/>
              <a:t>mit</a:t>
            </a:r>
            <a:r>
              <a:rPr lang="en-DE" sz="1600"/>
              <a:t> dem Schlüssel öffnete</a:t>
            </a:r>
          </a:p>
          <a:p>
            <a:pPr lvl="1"/>
            <a:endParaRPr lang="en-DE" sz="1600"/>
          </a:p>
          <a:p>
            <a:endParaRPr lang="en-DE" sz="1800"/>
          </a:p>
        </p:txBody>
      </p:sp>
      <p:sp>
        <p:nvSpPr>
          <p:cNvPr id="6" name="Text Placeholder 5">
            <a:extLst>
              <a:ext uri="{FF2B5EF4-FFF2-40B4-BE49-F238E27FC236}">
                <a16:creationId xmlns:a16="http://schemas.microsoft.com/office/drawing/2014/main" id="{03993D47-CF51-CA47-B72D-FB28DCCA62E2}"/>
              </a:ext>
            </a:extLst>
          </p:cNvPr>
          <p:cNvSpPr>
            <a:spLocks noGrp="1"/>
          </p:cNvSpPr>
          <p:nvPr>
            <p:ph type="body" sz="quarter" idx="15"/>
          </p:nvPr>
        </p:nvSpPr>
        <p:spPr/>
        <p:txBody>
          <a:bodyPr/>
          <a:lstStyle/>
          <a:p>
            <a:r>
              <a:rPr lang="en-DE"/>
              <a:t>Bedeutungsminimalismus</a:t>
            </a:r>
          </a:p>
        </p:txBody>
      </p:sp>
      <p:sp>
        <p:nvSpPr>
          <p:cNvPr id="7" name="Rounded Rectangle 6">
            <a:extLst>
              <a:ext uri="{FF2B5EF4-FFF2-40B4-BE49-F238E27FC236}">
                <a16:creationId xmlns:a16="http://schemas.microsoft.com/office/drawing/2014/main" id="{2F0F82C1-57DD-A64A-8BE4-42AD0C2D437B}"/>
              </a:ext>
            </a:extLst>
          </p:cNvPr>
          <p:cNvSpPr/>
          <p:nvPr/>
        </p:nvSpPr>
        <p:spPr>
          <a:xfrm>
            <a:off x="521494" y="3367013"/>
            <a:ext cx="8101013" cy="1490264"/>
          </a:xfrm>
          <a:prstGeom prst="roundRect">
            <a:avLst/>
          </a:prstGeom>
          <a:solidFill>
            <a:schemeClr val="accent1">
              <a:lumMod val="10000"/>
              <a:lumOff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solidFill>
                  <a:schemeClr val="tx1"/>
                </a:solidFill>
              </a:rPr>
              <a:t>"the war is far from being won either by the radical pragmatists or by the radical semanticists, or indeed by those who favour some kind of middle road. Yet it is equally clear that the explosion of recent work on the semantics/pragmatics divide has, at least, done much to clarify where and how the battle lines should be drawn." (Borg 2012: 528)</a:t>
            </a:r>
          </a:p>
        </p:txBody>
      </p:sp>
    </p:spTree>
    <p:extLst>
      <p:ext uri="{BB962C8B-B14F-4D97-AF65-F5344CB8AC3E}">
        <p14:creationId xmlns:p14="http://schemas.microsoft.com/office/powerpoint/2010/main" val="2050727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4BE2-758D-A74F-A4C1-70EE196F0EBA}"/>
              </a:ext>
            </a:extLst>
          </p:cNvPr>
          <p:cNvSpPr>
            <a:spLocks noGrp="1"/>
          </p:cNvSpPr>
          <p:nvPr>
            <p:ph type="title"/>
          </p:nvPr>
        </p:nvSpPr>
        <p:spPr/>
        <p:txBody>
          <a:bodyPr/>
          <a:lstStyle/>
          <a:p>
            <a:r>
              <a:rPr lang="en-DE"/>
              <a:t>Semantik und Pragmatik</a:t>
            </a:r>
          </a:p>
        </p:txBody>
      </p:sp>
      <p:sp>
        <p:nvSpPr>
          <p:cNvPr id="3" name="Footer Placeholder 2">
            <a:extLst>
              <a:ext uri="{FF2B5EF4-FFF2-40B4-BE49-F238E27FC236}">
                <a16:creationId xmlns:a16="http://schemas.microsoft.com/office/drawing/2014/main" id="{B9CB0F05-8A95-A74E-8D5A-7BEE87308BA2}"/>
              </a:ext>
            </a:extLst>
          </p:cNvPr>
          <p:cNvSpPr>
            <a:spLocks noGrp="1"/>
          </p:cNvSpPr>
          <p:nvPr>
            <p:ph type="ftr" sz="quarter" idx="11"/>
          </p:nvPr>
        </p:nvSpPr>
        <p:spPr/>
        <p:txBody>
          <a:bodyPr/>
          <a:lstStyle/>
          <a:p>
            <a:r>
              <a:rPr lang="de-DE"/>
              <a:t>(Gutzmann &amp; Schumacher 2018: 205)</a:t>
            </a:r>
          </a:p>
        </p:txBody>
      </p:sp>
      <p:sp>
        <p:nvSpPr>
          <p:cNvPr id="4" name="Slide Number Placeholder 3">
            <a:extLst>
              <a:ext uri="{FF2B5EF4-FFF2-40B4-BE49-F238E27FC236}">
                <a16:creationId xmlns:a16="http://schemas.microsoft.com/office/drawing/2014/main" id="{0186A55F-1093-9F41-A7C5-97D7E4951B6D}"/>
              </a:ext>
            </a:extLst>
          </p:cNvPr>
          <p:cNvSpPr>
            <a:spLocks noGrp="1"/>
          </p:cNvSpPr>
          <p:nvPr>
            <p:ph type="sldNum" sz="quarter" idx="12"/>
          </p:nvPr>
        </p:nvSpPr>
        <p:spPr/>
        <p:txBody>
          <a:bodyPr/>
          <a:lstStyle/>
          <a:p>
            <a:fld id="{9D195BCC-3514-4B1B-9C18-24F3D67EC549}" type="slidenum">
              <a:rPr lang="de-DE" smtClean="0"/>
              <a:t>25</a:t>
            </a:fld>
            <a:endParaRPr lang="de-DE"/>
          </a:p>
        </p:txBody>
      </p:sp>
      <p:sp>
        <p:nvSpPr>
          <p:cNvPr id="8" name="Rounded Rectangle 7">
            <a:extLst>
              <a:ext uri="{FF2B5EF4-FFF2-40B4-BE49-F238E27FC236}">
                <a16:creationId xmlns:a16="http://schemas.microsoft.com/office/drawing/2014/main" id="{2EE000A7-3ACC-A34C-87A4-C853356631DC}"/>
              </a:ext>
            </a:extLst>
          </p:cNvPr>
          <p:cNvSpPr/>
          <p:nvPr/>
        </p:nvSpPr>
        <p:spPr>
          <a:xfrm>
            <a:off x="971600" y="1422797"/>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9" name="Rounded Rectangle 8">
            <a:extLst>
              <a:ext uri="{FF2B5EF4-FFF2-40B4-BE49-F238E27FC236}">
                <a16:creationId xmlns:a16="http://schemas.microsoft.com/office/drawing/2014/main" id="{9E05F1C5-F436-504A-9551-5B6120142058}"/>
              </a:ext>
            </a:extLst>
          </p:cNvPr>
          <p:cNvSpPr/>
          <p:nvPr/>
        </p:nvSpPr>
        <p:spPr>
          <a:xfrm>
            <a:off x="971600" y="2394905"/>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min</a:t>
            </a:r>
            <a:endParaRPr lang="en-DE"/>
          </a:p>
        </p:txBody>
      </p:sp>
      <p:sp>
        <p:nvSpPr>
          <p:cNvPr id="10" name="Rounded Rectangle 9">
            <a:extLst>
              <a:ext uri="{FF2B5EF4-FFF2-40B4-BE49-F238E27FC236}">
                <a16:creationId xmlns:a16="http://schemas.microsoft.com/office/drawing/2014/main" id="{B4574C3F-8495-2D4A-A8C7-8B0150E1324E}"/>
              </a:ext>
            </a:extLst>
          </p:cNvPr>
          <p:cNvSpPr/>
          <p:nvPr/>
        </p:nvSpPr>
        <p:spPr>
          <a:xfrm>
            <a:off x="3779912" y="2360422"/>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min</a:t>
            </a:r>
            <a:endParaRPr lang="en-DE"/>
          </a:p>
        </p:txBody>
      </p:sp>
      <p:sp>
        <p:nvSpPr>
          <p:cNvPr id="11" name="Rounded Rectangle 10">
            <a:extLst>
              <a:ext uri="{FF2B5EF4-FFF2-40B4-BE49-F238E27FC236}">
                <a16:creationId xmlns:a16="http://schemas.microsoft.com/office/drawing/2014/main" id="{23D95308-A26E-B44D-B0DE-E2C8A2F01946}"/>
              </a:ext>
            </a:extLst>
          </p:cNvPr>
          <p:cNvSpPr/>
          <p:nvPr/>
        </p:nvSpPr>
        <p:spPr>
          <a:xfrm>
            <a:off x="3779912" y="348798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prag</a:t>
            </a:r>
            <a:endParaRPr lang="en-DE"/>
          </a:p>
        </p:txBody>
      </p:sp>
      <p:sp>
        <p:nvSpPr>
          <p:cNvPr id="12" name="Rounded Rectangle 11">
            <a:extLst>
              <a:ext uri="{FF2B5EF4-FFF2-40B4-BE49-F238E27FC236}">
                <a16:creationId xmlns:a16="http://schemas.microsoft.com/office/drawing/2014/main" id="{AFBF16F1-D6A8-7E45-B27D-B5222AC7C915}"/>
              </a:ext>
            </a:extLst>
          </p:cNvPr>
          <p:cNvSpPr/>
          <p:nvPr/>
        </p:nvSpPr>
        <p:spPr>
          <a:xfrm>
            <a:off x="3779912" y="445890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sp>
        <p:nvSpPr>
          <p:cNvPr id="13" name="Rounded Rectangle 12">
            <a:extLst>
              <a:ext uri="{FF2B5EF4-FFF2-40B4-BE49-F238E27FC236}">
                <a16:creationId xmlns:a16="http://schemas.microsoft.com/office/drawing/2014/main" id="{5A524AB9-644A-FE48-A368-D9441870BB53}"/>
              </a:ext>
            </a:extLst>
          </p:cNvPr>
          <p:cNvSpPr/>
          <p:nvPr/>
        </p:nvSpPr>
        <p:spPr>
          <a:xfrm>
            <a:off x="3804328" y="141807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14" name="Rounded Rectangle 13">
            <a:extLst>
              <a:ext uri="{FF2B5EF4-FFF2-40B4-BE49-F238E27FC236}">
                <a16:creationId xmlns:a16="http://schemas.microsoft.com/office/drawing/2014/main" id="{A6F2A993-23BB-E24E-8F13-DC7CA59FF045}"/>
              </a:ext>
            </a:extLst>
          </p:cNvPr>
          <p:cNvSpPr/>
          <p:nvPr/>
        </p:nvSpPr>
        <p:spPr>
          <a:xfrm>
            <a:off x="6612640" y="348798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what is said</a:t>
            </a:r>
            <a:r>
              <a:rPr lang="en-DE" baseline="-25000"/>
              <a:t>prag</a:t>
            </a:r>
            <a:endParaRPr lang="en-DE"/>
          </a:p>
        </p:txBody>
      </p:sp>
      <p:sp>
        <p:nvSpPr>
          <p:cNvPr id="15" name="Rounded Rectangle 14">
            <a:extLst>
              <a:ext uri="{FF2B5EF4-FFF2-40B4-BE49-F238E27FC236}">
                <a16:creationId xmlns:a16="http://schemas.microsoft.com/office/drawing/2014/main" id="{2DCFD52E-8494-6140-8069-CD404E11E70D}"/>
              </a:ext>
            </a:extLst>
          </p:cNvPr>
          <p:cNvSpPr/>
          <p:nvPr/>
        </p:nvSpPr>
        <p:spPr>
          <a:xfrm>
            <a:off x="6637056" y="4435518"/>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sp>
        <p:nvSpPr>
          <p:cNvPr id="16" name="Rounded Rectangle 15">
            <a:extLst>
              <a:ext uri="{FF2B5EF4-FFF2-40B4-BE49-F238E27FC236}">
                <a16:creationId xmlns:a16="http://schemas.microsoft.com/office/drawing/2014/main" id="{DD8F9BCD-B15C-B448-BA2A-43395E2CFB9E}"/>
              </a:ext>
            </a:extLst>
          </p:cNvPr>
          <p:cNvSpPr/>
          <p:nvPr/>
        </p:nvSpPr>
        <p:spPr>
          <a:xfrm>
            <a:off x="6637056" y="1418070"/>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sprachl. Bedeutung</a:t>
            </a:r>
          </a:p>
        </p:txBody>
      </p:sp>
      <p:sp>
        <p:nvSpPr>
          <p:cNvPr id="20" name="Rounded Rectangle 19">
            <a:extLst>
              <a:ext uri="{FF2B5EF4-FFF2-40B4-BE49-F238E27FC236}">
                <a16:creationId xmlns:a16="http://schemas.microsoft.com/office/drawing/2014/main" id="{664FCAA1-5C95-0D47-B9F7-F854BF613622}"/>
              </a:ext>
            </a:extLst>
          </p:cNvPr>
          <p:cNvSpPr/>
          <p:nvPr/>
        </p:nvSpPr>
        <p:spPr>
          <a:xfrm>
            <a:off x="971600" y="4430288"/>
            <a:ext cx="1890322" cy="360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Sprecherbedeutung</a:t>
            </a:r>
          </a:p>
        </p:txBody>
      </p:sp>
      <p:cxnSp>
        <p:nvCxnSpPr>
          <p:cNvPr id="22" name="Straight Arrow Connector 21">
            <a:extLst>
              <a:ext uri="{FF2B5EF4-FFF2-40B4-BE49-F238E27FC236}">
                <a16:creationId xmlns:a16="http://schemas.microsoft.com/office/drawing/2014/main" id="{D1402422-EA1B-9842-B5D7-38F5D96F266D}"/>
              </a:ext>
            </a:extLst>
          </p:cNvPr>
          <p:cNvCxnSpPr>
            <a:stCxn id="8" idx="2"/>
            <a:endCxn id="9" idx="0"/>
          </p:cNvCxnSpPr>
          <p:nvPr/>
        </p:nvCxnSpPr>
        <p:spPr>
          <a:xfrm>
            <a:off x="1916761" y="1782837"/>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0535ED-0E3F-E244-BB21-E321273ED6AF}"/>
              </a:ext>
            </a:extLst>
          </p:cNvPr>
          <p:cNvCxnSpPr>
            <a:cxnSpLocks/>
            <a:endCxn id="20" idx="0"/>
          </p:cNvCxnSpPr>
          <p:nvPr/>
        </p:nvCxnSpPr>
        <p:spPr>
          <a:xfrm flipH="1">
            <a:off x="1916761" y="2754945"/>
            <a:ext cx="20906" cy="167534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7B05BDF-02C4-4E46-BB6F-704F356E71C3}"/>
              </a:ext>
            </a:extLst>
          </p:cNvPr>
          <p:cNvSpPr txBox="1"/>
          <p:nvPr/>
        </p:nvSpPr>
        <p:spPr>
          <a:xfrm>
            <a:off x="667650" y="1927022"/>
            <a:ext cx="915635" cy="300210"/>
          </a:xfrm>
          <a:prstGeom prst="rect">
            <a:avLst/>
          </a:prstGeom>
          <a:noFill/>
        </p:spPr>
        <p:txBody>
          <a:bodyPr wrap="none" rtlCol="0">
            <a:spAutoFit/>
          </a:bodyPr>
          <a:lstStyle/>
          <a:p>
            <a:pPr algn="l"/>
            <a:r>
              <a:rPr lang="en-DE" dirty="0" err="1"/>
              <a:t>Sättigung</a:t>
            </a:r>
          </a:p>
        </p:txBody>
      </p:sp>
      <p:sp>
        <p:nvSpPr>
          <p:cNvPr id="26" name="TextBox 25">
            <a:extLst>
              <a:ext uri="{FF2B5EF4-FFF2-40B4-BE49-F238E27FC236}">
                <a16:creationId xmlns:a16="http://schemas.microsoft.com/office/drawing/2014/main" id="{DF0F6894-7F61-154E-98FE-C0E3EBE6C6A7}"/>
              </a:ext>
            </a:extLst>
          </p:cNvPr>
          <p:cNvSpPr txBox="1"/>
          <p:nvPr/>
        </p:nvSpPr>
        <p:spPr>
          <a:xfrm>
            <a:off x="732893" y="3299120"/>
            <a:ext cx="992579" cy="715965"/>
          </a:xfrm>
          <a:prstGeom prst="rect">
            <a:avLst/>
          </a:prstGeom>
          <a:noFill/>
        </p:spPr>
        <p:txBody>
          <a:bodyPr wrap="none" rtlCol="0">
            <a:spAutoFit/>
          </a:bodyPr>
          <a:lstStyle/>
          <a:p>
            <a:pPr algn="l"/>
            <a:r>
              <a:rPr lang="en-DE" dirty="0" err="1"/>
              <a:t>sekundäre</a:t>
            </a:r>
          </a:p>
          <a:p>
            <a:pPr algn="l"/>
            <a:r>
              <a:rPr lang="en-DE" dirty="0" err="1"/>
              <a:t>pragmat.</a:t>
            </a:r>
          </a:p>
          <a:p>
            <a:pPr algn="l"/>
            <a:r>
              <a:rPr lang="en-DE" dirty="0" err="1"/>
              <a:t>Prozesse</a:t>
            </a:r>
          </a:p>
        </p:txBody>
      </p:sp>
      <p:sp>
        <p:nvSpPr>
          <p:cNvPr id="27" name="TextBox 26">
            <a:extLst>
              <a:ext uri="{FF2B5EF4-FFF2-40B4-BE49-F238E27FC236}">
                <a16:creationId xmlns:a16="http://schemas.microsoft.com/office/drawing/2014/main" id="{EF291A04-F9C0-0247-9FE9-C6BC17B918CC}"/>
              </a:ext>
            </a:extLst>
          </p:cNvPr>
          <p:cNvSpPr txBox="1"/>
          <p:nvPr/>
        </p:nvSpPr>
        <p:spPr>
          <a:xfrm>
            <a:off x="3228845" y="1931061"/>
            <a:ext cx="915635" cy="300210"/>
          </a:xfrm>
          <a:prstGeom prst="rect">
            <a:avLst/>
          </a:prstGeom>
          <a:noFill/>
        </p:spPr>
        <p:txBody>
          <a:bodyPr wrap="none" rtlCol="0">
            <a:spAutoFit/>
          </a:bodyPr>
          <a:lstStyle/>
          <a:p>
            <a:pPr algn="l"/>
            <a:r>
              <a:rPr lang="en-DE" dirty="0" err="1"/>
              <a:t>Sättigung</a:t>
            </a:r>
          </a:p>
        </p:txBody>
      </p:sp>
      <p:cxnSp>
        <p:nvCxnSpPr>
          <p:cNvPr id="28" name="Straight Arrow Connector 27">
            <a:extLst>
              <a:ext uri="{FF2B5EF4-FFF2-40B4-BE49-F238E27FC236}">
                <a16:creationId xmlns:a16="http://schemas.microsoft.com/office/drawing/2014/main" id="{2F65693B-5311-F148-9D1E-C6BED7DCEC42}"/>
              </a:ext>
            </a:extLst>
          </p:cNvPr>
          <p:cNvCxnSpPr/>
          <p:nvPr/>
        </p:nvCxnSpPr>
        <p:spPr>
          <a:xfrm>
            <a:off x="4725073" y="1777427"/>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C5F3D3-F6CF-D642-830D-2D605E116139}"/>
              </a:ext>
            </a:extLst>
          </p:cNvPr>
          <p:cNvCxnSpPr>
            <a:cxnSpLocks/>
            <a:endCxn id="11" idx="0"/>
          </p:cNvCxnSpPr>
          <p:nvPr/>
        </p:nvCxnSpPr>
        <p:spPr>
          <a:xfrm>
            <a:off x="4725073" y="2720462"/>
            <a:ext cx="0" cy="76751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5B4647-E2B6-714F-B29F-CCE6C02B2681}"/>
              </a:ext>
            </a:extLst>
          </p:cNvPr>
          <p:cNvCxnSpPr>
            <a:cxnSpLocks/>
            <a:stCxn id="11" idx="2"/>
            <a:endCxn id="12" idx="0"/>
          </p:cNvCxnSpPr>
          <p:nvPr/>
        </p:nvCxnSpPr>
        <p:spPr>
          <a:xfrm>
            <a:off x="4725073" y="3848020"/>
            <a:ext cx="0" cy="61088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AA9F6C7-6017-B747-BA00-8C62F69BC1F3}"/>
              </a:ext>
            </a:extLst>
          </p:cNvPr>
          <p:cNvCxnSpPr>
            <a:cxnSpLocks/>
          </p:cNvCxnSpPr>
          <p:nvPr/>
        </p:nvCxnSpPr>
        <p:spPr>
          <a:xfrm flipH="1">
            <a:off x="7533384" y="1829878"/>
            <a:ext cx="20906" cy="167534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6E8FAE3-0F73-A54D-A7DD-B5F19C01AFD3}"/>
              </a:ext>
            </a:extLst>
          </p:cNvPr>
          <p:cNvCxnSpPr/>
          <p:nvPr/>
        </p:nvCxnSpPr>
        <p:spPr>
          <a:xfrm>
            <a:off x="7543837" y="3848020"/>
            <a:ext cx="0" cy="61206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CC4344-0AFF-1446-934A-F974D9FBEFC4}"/>
              </a:ext>
            </a:extLst>
          </p:cNvPr>
          <p:cNvSpPr txBox="1"/>
          <p:nvPr/>
        </p:nvSpPr>
        <p:spPr>
          <a:xfrm>
            <a:off x="3228845" y="2893776"/>
            <a:ext cx="1569660" cy="508088"/>
          </a:xfrm>
          <a:prstGeom prst="rect">
            <a:avLst/>
          </a:prstGeom>
          <a:noFill/>
        </p:spPr>
        <p:txBody>
          <a:bodyPr wrap="none" rtlCol="0">
            <a:spAutoFit/>
          </a:bodyPr>
          <a:lstStyle/>
          <a:p>
            <a:pPr algn="l"/>
            <a:r>
              <a:rPr lang="en-DE" dirty="0" err="1"/>
              <a:t>andere prmäre</a:t>
            </a:r>
          </a:p>
          <a:p>
            <a:pPr algn="l"/>
            <a:r>
              <a:rPr lang="en-DE" dirty="0" err="1"/>
              <a:t>semant. Prozesse</a:t>
            </a:r>
          </a:p>
        </p:txBody>
      </p:sp>
      <p:sp>
        <p:nvSpPr>
          <p:cNvPr id="37" name="TextBox 36">
            <a:extLst>
              <a:ext uri="{FF2B5EF4-FFF2-40B4-BE49-F238E27FC236}">
                <a16:creationId xmlns:a16="http://schemas.microsoft.com/office/drawing/2014/main" id="{D75C63BC-C1D5-5145-B1FD-25C352BCCD1C}"/>
              </a:ext>
            </a:extLst>
          </p:cNvPr>
          <p:cNvSpPr txBox="1"/>
          <p:nvPr/>
        </p:nvSpPr>
        <p:spPr>
          <a:xfrm>
            <a:off x="6510948" y="2214885"/>
            <a:ext cx="1079142" cy="923843"/>
          </a:xfrm>
          <a:prstGeom prst="rect">
            <a:avLst/>
          </a:prstGeom>
          <a:noFill/>
        </p:spPr>
        <p:txBody>
          <a:bodyPr wrap="none" rtlCol="0">
            <a:spAutoFit/>
          </a:bodyPr>
          <a:lstStyle/>
          <a:p>
            <a:pPr algn="l"/>
            <a:r>
              <a:rPr lang="en-DE" dirty="0" err="1"/>
              <a:t>Sättigung &amp;</a:t>
            </a:r>
          </a:p>
          <a:p>
            <a:pPr algn="l"/>
            <a:r>
              <a:rPr lang="en-DE" dirty="0" err="1"/>
              <a:t>andere</a:t>
            </a:r>
          </a:p>
          <a:p>
            <a:pPr algn="l"/>
            <a:r>
              <a:rPr lang="en-DE" dirty="0" err="1"/>
              <a:t>pragmat.</a:t>
            </a:r>
          </a:p>
          <a:p>
            <a:pPr algn="l"/>
            <a:r>
              <a:rPr lang="en-DE" dirty="0" err="1"/>
              <a:t>Prozesse</a:t>
            </a:r>
          </a:p>
        </p:txBody>
      </p:sp>
      <p:sp>
        <p:nvSpPr>
          <p:cNvPr id="38" name="TextBox 37">
            <a:extLst>
              <a:ext uri="{FF2B5EF4-FFF2-40B4-BE49-F238E27FC236}">
                <a16:creationId xmlns:a16="http://schemas.microsoft.com/office/drawing/2014/main" id="{186D75F9-B507-414B-BA81-3D3ACBA88F7C}"/>
              </a:ext>
            </a:extLst>
          </p:cNvPr>
          <p:cNvSpPr txBox="1"/>
          <p:nvPr/>
        </p:nvSpPr>
        <p:spPr>
          <a:xfrm>
            <a:off x="6632878" y="3846969"/>
            <a:ext cx="843501" cy="600164"/>
          </a:xfrm>
          <a:prstGeom prst="rect">
            <a:avLst/>
          </a:prstGeom>
          <a:noFill/>
        </p:spPr>
        <p:txBody>
          <a:bodyPr wrap="none" rtlCol="0">
            <a:spAutoFit/>
          </a:bodyPr>
          <a:lstStyle/>
          <a:p>
            <a:pPr algn="l"/>
            <a:r>
              <a:rPr lang="en-DE" sz="1100" dirty="0" err="1"/>
              <a:t>sekundäre</a:t>
            </a:r>
          </a:p>
          <a:p>
            <a:pPr algn="l"/>
            <a:r>
              <a:rPr lang="en-DE" sz="1100" dirty="0" err="1"/>
              <a:t>pragmat.</a:t>
            </a:r>
          </a:p>
          <a:p>
            <a:pPr algn="l"/>
            <a:r>
              <a:rPr lang="en-DE" sz="1100" dirty="0" err="1"/>
              <a:t>Prozesse</a:t>
            </a:r>
          </a:p>
        </p:txBody>
      </p:sp>
      <p:sp>
        <p:nvSpPr>
          <p:cNvPr id="39" name="TextBox 38">
            <a:extLst>
              <a:ext uri="{FF2B5EF4-FFF2-40B4-BE49-F238E27FC236}">
                <a16:creationId xmlns:a16="http://schemas.microsoft.com/office/drawing/2014/main" id="{D169CB5A-B6D8-5C42-BEE3-7C79AA9AB9A2}"/>
              </a:ext>
            </a:extLst>
          </p:cNvPr>
          <p:cNvSpPr txBox="1"/>
          <p:nvPr/>
        </p:nvSpPr>
        <p:spPr>
          <a:xfrm>
            <a:off x="3233104" y="3804986"/>
            <a:ext cx="992579" cy="715965"/>
          </a:xfrm>
          <a:prstGeom prst="rect">
            <a:avLst/>
          </a:prstGeom>
          <a:noFill/>
        </p:spPr>
        <p:txBody>
          <a:bodyPr wrap="none" rtlCol="0">
            <a:spAutoFit/>
          </a:bodyPr>
          <a:lstStyle/>
          <a:p>
            <a:pPr algn="l"/>
            <a:r>
              <a:rPr lang="en-DE" dirty="0" err="1"/>
              <a:t>sekundäre</a:t>
            </a:r>
          </a:p>
          <a:p>
            <a:pPr algn="l"/>
            <a:r>
              <a:rPr lang="en-DE" dirty="0" err="1"/>
              <a:t>pragmat.</a:t>
            </a:r>
          </a:p>
          <a:p>
            <a:pPr algn="l"/>
            <a:r>
              <a:rPr lang="en-DE" dirty="0" err="1"/>
              <a:t>Prozesse</a:t>
            </a:r>
          </a:p>
        </p:txBody>
      </p:sp>
      <p:sp>
        <p:nvSpPr>
          <p:cNvPr id="40" name="TextBox 39">
            <a:extLst>
              <a:ext uri="{FF2B5EF4-FFF2-40B4-BE49-F238E27FC236}">
                <a16:creationId xmlns:a16="http://schemas.microsoft.com/office/drawing/2014/main" id="{F97C2606-A1D5-B849-9C98-08E538737F15}"/>
              </a:ext>
            </a:extLst>
          </p:cNvPr>
          <p:cNvSpPr txBox="1"/>
          <p:nvPr/>
        </p:nvSpPr>
        <p:spPr>
          <a:xfrm>
            <a:off x="1229182" y="1049121"/>
            <a:ext cx="1329210" cy="300210"/>
          </a:xfrm>
          <a:prstGeom prst="rect">
            <a:avLst/>
          </a:prstGeom>
          <a:noFill/>
        </p:spPr>
        <p:txBody>
          <a:bodyPr wrap="none" rtlCol="0">
            <a:spAutoFit/>
          </a:bodyPr>
          <a:lstStyle/>
          <a:p>
            <a:pPr algn="ctr"/>
            <a:r>
              <a:rPr lang="en-DE" b="1" dirty="0" err="1"/>
              <a:t>Minimalismus</a:t>
            </a:r>
          </a:p>
        </p:txBody>
      </p:sp>
      <p:sp>
        <p:nvSpPr>
          <p:cNvPr id="41" name="TextBox 40">
            <a:extLst>
              <a:ext uri="{FF2B5EF4-FFF2-40B4-BE49-F238E27FC236}">
                <a16:creationId xmlns:a16="http://schemas.microsoft.com/office/drawing/2014/main" id="{F9790410-6ADA-904E-B3D5-D32E452C7DCE}"/>
              </a:ext>
            </a:extLst>
          </p:cNvPr>
          <p:cNvSpPr txBox="1"/>
          <p:nvPr/>
        </p:nvSpPr>
        <p:spPr>
          <a:xfrm>
            <a:off x="4089693" y="1036249"/>
            <a:ext cx="1319592" cy="300210"/>
          </a:xfrm>
          <a:prstGeom prst="rect">
            <a:avLst/>
          </a:prstGeom>
          <a:noFill/>
        </p:spPr>
        <p:txBody>
          <a:bodyPr wrap="none" rtlCol="0">
            <a:spAutoFit/>
          </a:bodyPr>
          <a:lstStyle/>
          <a:p>
            <a:pPr algn="ctr"/>
            <a:r>
              <a:rPr lang="en-DE" b="1" dirty="0" err="1"/>
              <a:t>Synkretismus</a:t>
            </a:r>
          </a:p>
        </p:txBody>
      </p:sp>
      <p:sp>
        <p:nvSpPr>
          <p:cNvPr id="42" name="TextBox 41">
            <a:extLst>
              <a:ext uri="{FF2B5EF4-FFF2-40B4-BE49-F238E27FC236}">
                <a16:creationId xmlns:a16="http://schemas.microsoft.com/office/drawing/2014/main" id="{39F2D58A-34DE-9F4A-8889-784BEA960BC7}"/>
              </a:ext>
            </a:extLst>
          </p:cNvPr>
          <p:cNvSpPr txBox="1"/>
          <p:nvPr/>
        </p:nvSpPr>
        <p:spPr>
          <a:xfrm>
            <a:off x="6815554" y="1036249"/>
            <a:ext cx="1579279" cy="300210"/>
          </a:xfrm>
          <a:prstGeom prst="rect">
            <a:avLst/>
          </a:prstGeom>
          <a:noFill/>
        </p:spPr>
        <p:txBody>
          <a:bodyPr wrap="none" rtlCol="0">
            <a:spAutoFit/>
          </a:bodyPr>
          <a:lstStyle/>
          <a:p>
            <a:pPr algn="ctr"/>
            <a:r>
              <a:rPr lang="en-DE" b="1" dirty="0" err="1"/>
              <a:t>Kontextualismus</a:t>
            </a:r>
          </a:p>
        </p:txBody>
      </p:sp>
      <p:cxnSp>
        <p:nvCxnSpPr>
          <p:cNvPr id="44" name="Straight Connector 43">
            <a:extLst>
              <a:ext uri="{FF2B5EF4-FFF2-40B4-BE49-F238E27FC236}">
                <a16:creationId xmlns:a16="http://schemas.microsoft.com/office/drawing/2014/main" id="{0DA900A9-D4E1-004F-9506-B4C2DFC22326}"/>
              </a:ext>
            </a:extLst>
          </p:cNvPr>
          <p:cNvCxnSpPr/>
          <p:nvPr/>
        </p:nvCxnSpPr>
        <p:spPr>
          <a:xfrm flipV="1">
            <a:off x="-36512" y="3332757"/>
            <a:ext cx="9217024" cy="34256"/>
          </a:xfrm>
          <a:prstGeom prst="line">
            <a:avLst/>
          </a:prstGeom>
          <a:ln w="254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ACB7B45-5382-8946-AAFF-5946E161528E}"/>
              </a:ext>
            </a:extLst>
          </p:cNvPr>
          <p:cNvSpPr txBox="1"/>
          <p:nvPr/>
        </p:nvSpPr>
        <p:spPr>
          <a:xfrm>
            <a:off x="-36512" y="3104221"/>
            <a:ext cx="559769" cy="300210"/>
          </a:xfrm>
          <a:prstGeom prst="rect">
            <a:avLst/>
          </a:prstGeom>
          <a:noFill/>
        </p:spPr>
        <p:txBody>
          <a:bodyPr wrap="none" rtlCol="0">
            <a:spAutoFit/>
          </a:bodyPr>
          <a:lstStyle/>
          <a:p>
            <a:pPr algn="l"/>
            <a:r>
              <a:rPr lang="en-DE" dirty="0" err="1"/>
              <a:t>SEM</a:t>
            </a:r>
          </a:p>
        </p:txBody>
      </p:sp>
      <p:sp>
        <p:nvSpPr>
          <p:cNvPr id="46" name="TextBox 45">
            <a:extLst>
              <a:ext uri="{FF2B5EF4-FFF2-40B4-BE49-F238E27FC236}">
                <a16:creationId xmlns:a16="http://schemas.microsoft.com/office/drawing/2014/main" id="{7691DA20-3D21-D049-8D95-2D1A2F1AA436}"/>
              </a:ext>
            </a:extLst>
          </p:cNvPr>
          <p:cNvSpPr txBox="1"/>
          <p:nvPr/>
        </p:nvSpPr>
        <p:spPr>
          <a:xfrm>
            <a:off x="-36512" y="3426843"/>
            <a:ext cx="675185" cy="300210"/>
          </a:xfrm>
          <a:prstGeom prst="rect">
            <a:avLst/>
          </a:prstGeom>
          <a:noFill/>
        </p:spPr>
        <p:txBody>
          <a:bodyPr wrap="none" rtlCol="0">
            <a:spAutoFit/>
          </a:bodyPr>
          <a:lstStyle/>
          <a:p>
            <a:pPr algn="l"/>
            <a:r>
              <a:rPr lang="en-DE" dirty="0" err="1"/>
              <a:t>PRAG</a:t>
            </a:r>
          </a:p>
        </p:txBody>
      </p:sp>
    </p:spTree>
    <p:extLst>
      <p:ext uri="{BB962C8B-B14F-4D97-AF65-F5344CB8AC3E}">
        <p14:creationId xmlns:p14="http://schemas.microsoft.com/office/powerpoint/2010/main" val="19727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99D3-4817-654C-91BE-29B1DB5A4B77}"/>
              </a:ext>
            </a:extLst>
          </p:cNvPr>
          <p:cNvSpPr>
            <a:spLocks noGrp="1"/>
          </p:cNvSpPr>
          <p:nvPr>
            <p:ph type="ctrTitle"/>
          </p:nvPr>
        </p:nvSpPr>
        <p:spPr>
          <a:xfrm>
            <a:off x="3995936" y="3295005"/>
            <a:ext cx="4401108" cy="1070009"/>
          </a:xfrm>
        </p:spPr>
        <p:txBody>
          <a:bodyPr/>
          <a:lstStyle/>
          <a:p>
            <a:r>
              <a:rPr lang="en-DE"/>
              <a:t>Fazit:</a:t>
            </a:r>
            <a:br>
              <a:rPr lang="en-DE"/>
            </a:br>
            <a:r>
              <a:rPr lang="en-DE"/>
              <a:t>Semantik – Pragmatik – </a:t>
            </a:r>
            <a:br>
              <a:rPr lang="en-DE"/>
            </a:br>
            <a:r>
              <a:rPr lang="en-DE"/>
              <a:t>Semiotik – </a:t>
            </a:r>
            <a:br>
              <a:rPr lang="en-DE"/>
            </a:br>
            <a:r>
              <a:rPr lang="en-DE"/>
              <a:t>Kommunikation – Interaktion </a:t>
            </a:r>
          </a:p>
        </p:txBody>
      </p:sp>
    </p:spTree>
    <p:extLst>
      <p:ext uri="{BB962C8B-B14F-4D97-AF65-F5344CB8AC3E}">
        <p14:creationId xmlns:p14="http://schemas.microsoft.com/office/powerpoint/2010/main" val="1648989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C5CF-255D-3F44-9D1A-89C3B6A17D31}"/>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00B25E01-EBDC-6D44-9D05-A7AD27BE6DF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F791E31-2814-A94F-B164-EF61716DD882}"/>
              </a:ext>
            </a:extLst>
          </p:cNvPr>
          <p:cNvSpPr>
            <a:spLocks noGrp="1"/>
          </p:cNvSpPr>
          <p:nvPr>
            <p:ph type="sldNum" sz="quarter" idx="12"/>
          </p:nvPr>
        </p:nvSpPr>
        <p:spPr/>
        <p:txBody>
          <a:bodyPr/>
          <a:lstStyle/>
          <a:p>
            <a:fld id="{9D195BCC-3514-4B1B-9C18-24F3D67EC549}" type="slidenum">
              <a:rPr lang="de-DE" smtClean="0"/>
              <a:t>27</a:t>
            </a:fld>
            <a:endParaRPr lang="de-DE"/>
          </a:p>
        </p:txBody>
      </p:sp>
      <p:sp>
        <p:nvSpPr>
          <p:cNvPr id="5" name="Text Placeholder 4">
            <a:extLst>
              <a:ext uri="{FF2B5EF4-FFF2-40B4-BE49-F238E27FC236}">
                <a16:creationId xmlns:a16="http://schemas.microsoft.com/office/drawing/2014/main" id="{F29AA6EF-69A0-7A46-8B0D-6424E408C298}"/>
              </a:ext>
            </a:extLst>
          </p:cNvPr>
          <p:cNvSpPr>
            <a:spLocks noGrp="1"/>
          </p:cNvSpPr>
          <p:nvPr>
            <p:ph type="body" sz="quarter" idx="14"/>
          </p:nvPr>
        </p:nvSpPr>
        <p:spPr>
          <a:xfrm>
            <a:off x="521550" y="1545752"/>
            <a:ext cx="5058562" cy="3311525"/>
          </a:xfrm>
        </p:spPr>
        <p:txBody>
          <a:bodyPr/>
          <a:lstStyle/>
          <a:p>
            <a:r>
              <a:rPr lang="en-DE"/>
              <a:t>Semantik und Pragmatik befassen sich mit unterschiedlichen Aspekten sprachlicher Bedeutung</a:t>
            </a:r>
          </a:p>
          <a:p>
            <a:r>
              <a:rPr lang="en-DE"/>
              <a:t>sie sind nicht ohne weiteres voneinander zu trennen und eng mit anderen Aspekten von Sprache, Kommunikation und Interaktion verwoben</a:t>
            </a:r>
          </a:p>
          <a:p>
            <a:r>
              <a:rPr lang="en-DE"/>
              <a:t>über das relative Gewicht semant. und pragmat. Aspekte in der Bedeutungskonstitution gibt es hitzige Debatten.</a:t>
            </a:r>
          </a:p>
        </p:txBody>
      </p:sp>
      <p:sp>
        <p:nvSpPr>
          <p:cNvPr id="6" name="Text Placeholder 5">
            <a:extLst>
              <a:ext uri="{FF2B5EF4-FFF2-40B4-BE49-F238E27FC236}">
                <a16:creationId xmlns:a16="http://schemas.microsoft.com/office/drawing/2014/main" id="{90D3FE45-6E08-1041-BFB9-0AADD6A216FC}"/>
              </a:ext>
            </a:extLst>
          </p:cNvPr>
          <p:cNvSpPr>
            <a:spLocks noGrp="1"/>
          </p:cNvSpPr>
          <p:nvPr>
            <p:ph type="body" sz="quarter" idx="15"/>
          </p:nvPr>
        </p:nvSpPr>
        <p:spPr/>
        <p:txBody>
          <a:bodyPr/>
          <a:lstStyle/>
          <a:p>
            <a:r>
              <a:rPr lang="en-DE"/>
              <a:t>Semantik und Pragmatik</a:t>
            </a:r>
          </a:p>
        </p:txBody>
      </p:sp>
      <p:pic>
        <p:nvPicPr>
          <p:cNvPr id="5122" name="Picture 2" descr="Labyrinth, Maze, Lost, Puzzle">
            <a:extLst>
              <a:ext uri="{FF2B5EF4-FFF2-40B4-BE49-F238E27FC236}">
                <a16:creationId xmlns:a16="http://schemas.microsoft.com/office/drawing/2014/main" id="{897801ED-A709-4B40-A8C4-37A7B41E9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124" y="1498793"/>
            <a:ext cx="3358484" cy="335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96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C5CF-255D-3F44-9D1A-89C3B6A17D31}"/>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00B25E01-EBDC-6D44-9D05-A7AD27BE6DF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F791E31-2814-A94F-B164-EF61716DD882}"/>
              </a:ext>
            </a:extLst>
          </p:cNvPr>
          <p:cNvSpPr>
            <a:spLocks noGrp="1"/>
          </p:cNvSpPr>
          <p:nvPr>
            <p:ph type="sldNum" sz="quarter" idx="12"/>
          </p:nvPr>
        </p:nvSpPr>
        <p:spPr/>
        <p:txBody>
          <a:bodyPr/>
          <a:lstStyle/>
          <a:p>
            <a:fld id="{9D195BCC-3514-4B1B-9C18-24F3D67EC549}" type="slidenum">
              <a:rPr lang="de-DE" smtClean="0"/>
              <a:t>28</a:t>
            </a:fld>
            <a:endParaRPr lang="de-DE"/>
          </a:p>
        </p:txBody>
      </p:sp>
      <p:sp>
        <p:nvSpPr>
          <p:cNvPr id="5" name="Text Placeholder 4">
            <a:extLst>
              <a:ext uri="{FF2B5EF4-FFF2-40B4-BE49-F238E27FC236}">
                <a16:creationId xmlns:a16="http://schemas.microsoft.com/office/drawing/2014/main" id="{F29AA6EF-69A0-7A46-8B0D-6424E408C298}"/>
              </a:ext>
            </a:extLst>
          </p:cNvPr>
          <p:cNvSpPr>
            <a:spLocks noGrp="1"/>
          </p:cNvSpPr>
          <p:nvPr>
            <p:ph type="body" sz="quarter" idx="14"/>
          </p:nvPr>
        </p:nvSpPr>
        <p:spPr>
          <a:xfrm>
            <a:off x="521550" y="1545752"/>
            <a:ext cx="8100958" cy="3311525"/>
          </a:xfrm>
        </p:spPr>
        <p:txBody>
          <a:bodyPr/>
          <a:lstStyle/>
          <a:p>
            <a:r>
              <a:rPr lang="en-DE" sz="1800"/>
              <a:t>Wir können grob unterscheiden zwischen</a:t>
            </a:r>
          </a:p>
          <a:p>
            <a:pPr lvl="1"/>
            <a:r>
              <a:rPr lang="en-DE" sz="1600"/>
              <a:t>enger ("</a:t>
            </a:r>
            <a:r>
              <a:rPr lang="en-DE" sz="1600">
                <a:solidFill>
                  <a:srgbClr val="0070C0"/>
                </a:solidFill>
              </a:rPr>
              <a:t>minimalistischer</a:t>
            </a:r>
            <a:r>
              <a:rPr lang="en-DE" sz="1600"/>
              <a:t>") Auffassung: beschränkt Semantik auf die charakteristische Bedeutung von Ausdrücken, also die lexikalische (und kompositionelle) Bedeutung.</a:t>
            </a:r>
          </a:p>
          <a:p>
            <a:pPr lvl="1"/>
            <a:r>
              <a:rPr lang="en-DE" sz="1600"/>
              <a:t>weiter ("</a:t>
            </a:r>
            <a:r>
              <a:rPr lang="en-DE" sz="1600">
                <a:solidFill>
                  <a:srgbClr val="00B050"/>
                </a:solidFill>
              </a:rPr>
              <a:t>kontextualistischer</a:t>
            </a:r>
            <a:r>
              <a:rPr lang="en-DE" sz="1600"/>
              <a:t>") Auffassung: propositionale Bedeutung ausschlaggebend; für deren Bestimmung ist auch der Äußerungskontext mitentscheidend.</a:t>
            </a:r>
          </a:p>
          <a:p>
            <a:r>
              <a:rPr lang="en-DE" sz="1800"/>
              <a:t>sowie zwischen</a:t>
            </a:r>
          </a:p>
          <a:p>
            <a:pPr lvl="1"/>
            <a:r>
              <a:rPr lang="en-DE" sz="1600">
                <a:solidFill>
                  <a:srgbClr val="0070C0"/>
                </a:solidFill>
              </a:rPr>
              <a:t>logisch-semantischen / modelltheoretischen Ansätzen</a:t>
            </a:r>
            <a:r>
              <a:rPr lang="en-DE" sz="1600"/>
              <a:t>, die mit logischen und mathematischen Mitteln arbeiten und Hauptaugenmerk auf Komposition komplexer Ausdrücke aus Bedeutungen ihrer Teilausdrücke legen (Kompositionalitätsprinzip!)</a:t>
            </a:r>
          </a:p>
          <a:p>
            <a:pPr lvl="1"/>
            <a:r>
              <a:rPr lang="en-DE" sz="1600">
                <a:solidFill>
                  <a:srgbClr val="00B050"/>
                </a:solidFill>
              </a:rPr>
              <a:t>kognitiv-semantischen Ansätzen</a:t>
            </a:r>
            <a:r>
              <a:rPr lang="en-DE" sz="1600"/>
              <a:t>, die v.a. am kognitiven Prozess der Konzeptualisierung interessiert sind</a:t>
            </a:r>
          </a:p>
        </p:txBody>
      </p:sp>
      <p:sp>
        <p:nvSpPr>
          <p:cNvPr id="6" name="Text Placeholder 5">
            <a:extLst>
              <a:ext uri="{FF2B5EF4-FFF2-40B4-BE49-F238E27FC236}">
                <a16:creationId xmlns:a16="http://schemas.microsoft.com/office/drawing/2014/main" id="{90D3FE45-6E08-1041-BFB9-0AADD6A216FC}"/>
              </a:ext>
            </a:extLst>
          </p:cNvPr>
          <p:cNvSpPr>
            <a:spLocks noGrp="1"/>
          </p:cNvSpPr>
          <p:nvPr>
            <p:ph type="body" sz="quarter" idx="15"/>
          </p:nvPr>
        </p:nvSpPr>
        <p:spPr/>
        <p:txBody>
          <a:bodyPr/>
          <a:lstStyle/>
          <a:p>
            <a:r>
              <a:rPr lang="en-DE"/>
              <a:t>Semantik</a:t>
            </a:r>
          </a:p>
        </p:txBody>
      </p:sp>
    </p:spTree>
    <p:extLst>
      <p:ext uri="{BB962C8B-B14F-4D97-AF65-F5344CB8AC3E}">
        <p14:creationId xmlns:p14="http://schemas.microsoft.com/office/powerpoint/2010/main" val="391097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99A8-AED2-384C-ACA0-814E5EE165F9}"/>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3DC1E3AB-85BB-BB47-AA5C-44E5D8D3A469}"/>
              </a:ext>
            </a:extLst>
          </p:cNvPr>
          <p:cNvSpPr>
            <a:spLocks noGrp="1"/>
          </p:cNvSpPr>
          <p:nvPr>
            <p:ph type="ftr" sz="quarter" idx="11"/>
          </p:nvPr>
        </p:nvSpPr>
        <p:spPr/>
        <p:txBody>
          <a:bodyPr/>
          <a:lstStyle/>
          <a:p>
            <a:r>
              <a:rPr lang="de-DE"/>
              <a:t>(Löbjner 2015: 8)</a:t>
            </a:r>
          </a:p>
        </p:txBody>
      </p:sp>
      <p:sp>
        <p:nvSpPr>
          <p:cNvPr id="4" name="Slide Number Placeholder 3">
            <a:extLst>
              <a:ext uri="{FF2B5EF4-FFF2-40B4-BE49-F238E27FC236}">
                <a16:creationId xmlns:a16="http://schemas.microsoft.com/office/drawing/2014/main" id="{8CF8D457-A3A5-4F4E-B683-3F7994771C35}"/>
              </a:ext>
            </a:extLst>
          </p:cNvPr>
          <p:cNvSpPr>
            <a:spLocks noGrp="1"/>
          </p:cNvSpPr>
          <p:nvPr>
            <p:ph type="sldNum" sz="quarter" idx="12"/>
          </p:nvPr>
        </p:nvSpPr>
        <p:spPr/>
        <p:txBody>
          <a:bodyPr/>
          <a:lstStyle/>
          <a:p>
            <a:fld id="{9D195BCC-3514-4B1B-9C18-24F3D67EC549}" type="slidenum">
              <a:rPr lang="de-DE" smtClean="0"/>
              <a:t>29</a:t>
            </a:fld>
            <a:endParaRPr lang="de-DE"/>
          </a:p>
        </p:txBody>
      </p:sp>
      <p:sp>
        <p:nvSpPr>
          <p:cNvPr id="5" name="Text Placeholder 4">
            <a:extLst>
              <a:ext uri="{FF2B5EF4-FFF2-40B4-BE49-F238E27FC236}">
                <a16:creationId xmlns:a16="http://schemas.microsoft.com/office/drawing/2014/main" id="{E1AAF665-39DC-C54B-A1B3-4025C3F5DFC4}"/>
              </a:ext>
            </a:extLst>
          </p:cNvPr>
          <p:cNvSpPr>
            <a:spLocks noGrp="1"/>
          </p:cNvSpPr>
          <p:nvPr>
            <p:ph type="body" sz="quarter" idx="14"/>
          </p:nvPr>
        </p:nvSpPr>
        <p:spPr>
          <a:xfrm>
            <a:off x="381219" y="2419292"/>
            <a:ext cx="8105251" cy="3311525"/>
          </a:xfrm>
        </p:spPr>
        <p:txBody>
          <a:bodyPr/>
          <a:lstStyle/>
          <a:p>
            <a:r>
              <a:rPr lang="en-DE" sz="1800" b="1"/>
              <a:t>Ausdrucksbedeutung: </a:t>
            </a:r>
            <a:r>
              <a:rPr lang="en-DE" sz="1800"/>
              <a:t>Bedeutung eines einfachen oder zusammengesetzten Ausdrucks für sich genommen (</a:t>
            </a:r>
            <a:r>
              <a:rPr lang="en-DE" sz="1800" i="1"/>
              <a:t>Da ist die Tür.</a:t>
            </a:r>
            <a:r>
              <a:rPr lang="en-DE" sz="1800"/>
              <a:t>)</a:t>
            </a:r>
          </a:p>
          <a:p>
            <a:r>
              <a:rPr lang="en-DE" sz="1800" b="1"/>
              <a:t>Äußerungsbedeutung: </a:t>
            </a:r>
            <a:r>
              <a:rPr lang="en-DE" sz="1800"/>
              <a:t>Bedeutung, die ein einfacher oder zusammengesetzter Ausdruck durch die Festlegung seiner Referenz in einem gegebenen Äußerungskontext erhält (</a:t>
            </a:r>
            <a:r>
              <a:rPr lang="en-DE" sz="1800" i="1"/>
              <a:t>Da – </a:t>
            </a:r>
            <a:r>
              <a:rPr lang="en-DE" sz="1800"/>
              <a:t>z.B. in Düsseldorf </a:t>
            </a:r>
            <a:r>
              <a:rPr lang="en-DE" sz="1800" i="1"/>
              <a:t>– ist die Tür</a:t>
            </a:r>
            <a:r>
              <a:rPr lang="en-DE" sz="1800"/>
              <a:t>)</a:t>
            </a:r>
          </a:p>
          <a:p>
            <a:r>
              <a:rPr lang="en-DE" sz="1800" b="1"/>
              <a:t>Kommunikativer Sinn: </a:t>
            </a:r>
            <a:r>
              <a:rPr lang="en-DE" sz="1800"/>
              <a:t>Bedeutung einer Äußerung als kommunikative Handlung in einer gegebenen sozialen Situation. (z.B. Antwort auf eine Frage, Aufforderung zu gehen.</a:t>
            </a:r>
            <a:endParaRPr lang="en-DE" sz="1800" b="1"/>
          </a:p>
        </p:txBody>
      </p:sp>
      <p:sp>
        <p:nvSpPr>
          <p:cNvPr id="6" name="Text Placeholder 5">
            <a:extLst>
              <a:ext uri="{FF2B5EF4-FFF2-40B4-BE49-F238E27FC236}">
                <a16:creationId xmlns:a16="http://schemas.microsoft.com/office/drawing/2014/main" id="{D0D1B627-B157-8643-BE21-5A33D4D2336A}"/>
              </a:ext>
            </a:extLst>
          </p:cNvPr>
          <p:cNvSpPr>
            <a:spLocks noGrp="1"/>
          </p:cNvSpPr>
          <p:nvPr>
            <p:ph type="body" sz="quarter" idx="15"/>
          </p:nvPr>
        </p:nvSpPr>
        <p:spPr>
          <a:xfrm>
            <a:off x="548562" y="1074795"/>
            <a:ext cx="8101013" cy="324250"/>
          </a:xfrm>
        </p:spPr>
        <p:txBody>
          <a:bodyPr/>
          <a:lstStyle/>
          <a:p>
            <a:r>
              <a:rPr lang="en-DE"/>
              <a:t>Drei Ebenen der Bedeutung</a:t>
            </a:r>
          </a:p>
        </p:txBody>
      </p:sp>
      <p:pic>
        <p:nvPicPr>
          <p:cNvPr id="8" name="Picture 7">
            <a:extLst>
              <a:ext uri="{FF2B5EF4-FFF2-40B4-BE49-F238E27FC236}">
                <a16:creationId xmlns:a16="http://schemas.microsoft.com/office/drawing/2014/main" id="{6111483C-176C-0244-A91E-CF60388D7095}"/>
              </a:ext>
              <a:ext uri="{C183D7F6-B498-43B3-948B-1728B52AA6E4}">
                <adec:decorative xmlns:adec="http://schemas.microsoft.com/office/drawing/2017/decorative" val="1"/>
              </a:ext>
            </a:extLst>
          </p:cNvPr>
          <p:cNvPicPr>
            <a:picLocks noChangeAspect="1"/>
          </p:cNvPicPr>
          <p:nvPr/>
        </p:nvPicPr>
        <p:blipFill rotWithShape="1">
          <a:blip r:embed="rId2"/>
          <a:srcRect l="13977" t="18595" r="56229"/>
          <a:stretch/>
        </p:blipFill>
        <p:spPr>
          <a:xfrm>
            <a:off x="5652120" y="1122315"/>
            <a:ext cx="1064671" cy="1296977"/>
          </a:xfrm>
          <a:prstGeom prst="rect">
            <a:avLst/>
          </a:prstGeom>
        </p:spPr>
      </p:pic>
      <p:sp>
        <p:nvSpPr>
          <p:cNvPr id="9" name="Oval Callout 8">
            <a:extLst>
              <a:ext uri="{FF2B5EF4-FFF2-40B4-BE49-F238E27FC236}">
                <a16:creationId xmlns:a16="http://schemas.microsoft.com/office/drawing/2014/main" id="{C5EDF77B-BAF3-F347-9616-B28CFFFDCA7B}"/>
              </a:ext>
            </a:extLst>
          </p:cNvPr>
          <p:cNvSpPr/>
          <p:nvPr/>
        </p:nvSpPr>
        <p:spPr>
          <a:xfrm>
            <a:off x="3437418" y="1539314"/>
            <a:ext cx="1512168" cy="761941"/>
          </a:xfrm>
          <a:prstGeom prst="wedgeEllipseCallout">
            <a:avLst>
              <a:gd name="adj1" fmla="val 122782"/>
              <a:gd name="adj2" fmla="val -27506"/>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800"/>
              <a:t>Da ist die Tür.</a:t>
            </a:r>
          </a:p>
        </p:txBody>
      </p:sp>
    </p:spTree>
    <p:extLst>
      <p:ext uri="{BB962C8B-B14F-4D97-AF65-F5344CB8AC3E}">
        <p14:creationId xmlns:p14="http://schemas.microsoft.com/office/powerpoint/2010/main" val="101448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3</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p:txBody>
          <a:bodyPr/>
          <a:lstStyle/>
          <a:p>
            <a:r>
              <a:rPr lang="en-DE"/>
              <a:t>"</a:t>
            </a:r>
            <a:r>
              <a:rPr lang="en-GB"/>
              <a:t>Das Problem der Grenzziehung zwischen Semantik und Pragmatik liegt im Kern darin, wo man die Grenze zwischen wörtlicher und nicht-wörtlicher Bedeutung ansetzt." (Finkbeiner 2015: 75)</a:t>
            </a:r>
          </a:p>
          <a:p>
            <a:r>
              <a:rPr lang="en-DE"/>
              <a:t>Verhältnis zwischen wörtlicher und nicht-wörtlicher Bedeutung wurde oft als Dichotomie aufgefasst...</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Wörtliche und nicht-wörtliche Bedeutung</a:t>
            </a:r>
          </a:p>
        </p:txBody>
      </p:sp>
    </p:spTree>
    <p:extLst>
      <p:ext uri="{BB962C8B-B14F-4D97-AF65-F5344CB8AC3E}">
        <p14:creationId xmlns:p14="http://schemas.microsoft.com/office/powerpoint/2010/main" val="1130513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9E6D8-B624-384A-828A-9D075AEC3F30}"/>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EBFCEAD2-AE11-1C4B-80DB-CF53AA3E4648}"/>
              </a:ext>
            </a:extLst>
          </p:cNvPr>
          <p:cNvSpPr>
            <a:spLocks noGrp="1"/>
          </p:cNvSpPr>
          <p:nvPr>
            <p:ph type="ftr" sz="quarter" idx="11"/>
          </p:nvPr>
        </p:nvSpPr>
        <p:spPr/>
        <p:txBody>
          <a:bodyPr/>
          <a:lstStyle/>
          <a:p>
            <a:r>
              <a:rPr lang="de-DE"/>
              <a:t>Screenshot: https://www.der-postillon.com/2021/12/herdenstupiditaet.html</a:t>
            </a:r>
          </a:p>
        </p:txBody>
      </p:sp>
      <p:sp>
        <p:nvSpPr>
          <p:cNvPr id="4" name="Slide Number Placeholder 3">
            <a:extLst>
              <a:ext uri="{FF2B5EF4-FFF2-40B4-BE49-F238E27FC236}">
                <a16:creationId xmlns:a16="http://schemas.microsoft.com/office/drawing/2014/main" id="{A4DE76E9-9A1E-DB4D-8B14-C6AA95841B72}"/>
              </a:ext>
            </a:extLst>
          </p:cNvPr>
          <p:cNvSpPr>
            <a:spLocks noGrp="1"/>
          </p:cNvSpPr>
          <p:nvPr>
            <p:ph type="sldNum" sz="quarter" idx="12"/>
          </p:nvPr>
        </p:nvSpPr>
        <p:spPr/>
        <p:txBody>
          <a:bodyPr/>
          <a:lstStyle/>
          <a:p>
            <a:fld id="{9D195BCC-3514-4B1B-9C18-24F3D67EC549}" type="slidenum">
              <a:rPr lang="de-DE" smtClean="0"/>
              <a:t>30</a:t>
            </a:fld>
            <a:endParaRPr lang="de-DE"/>
          </a:p>
        </p:txBody>
      </p:sp>
      <p:sp>
        <p:nvSpPr>
          <p:cNvPr id="5" name="Text Placeholder 4">
            <a:extLst>
              <a:ext uri="{FF2B5EF4-FFF2-40B4-BE49-F238E27FC236}">
                <a16:creationId xmlns:a16="http://schemas.microsoft.com/office/drawing/2014/main" id="{5789996A-839D-744E-8DBD-2AE6479D14EF}"/>
              </a:ext>
            </a:extLst>
          </p:cNvPr>
          <p:cNvSpPr>
            <a:spLocks noGrp="1"/>
          </p:cNvSpPr>
          <p:nvPr>
            <p:ph type="body" sz="quarter" idx="14"/>
          </p:nvPr>
        </p:nvSpPr>
        <p:spPr>
          <a:xfrm>
            <a:off x="521550" y="1545752"/>
            <a:ext cx="4842538" cy="3311525"/>
          </a:xfrm>
        </p:spPr>
        <p:txBody>
          <a:bodyPr/>
          <a:lstStyle/>
          <a:p>
            <a:pPr>
              <a:lnSpc>
                <a:spcPct val="100000"/>
              </a:lnSpc>
              <a:spcBef>
                <a:spcPts val="0"/>
              </a:spcBef>
            </a:pPr>
            <a:r>
              <a:rPr lang="en-DE" sz="1600"/>
              <a:t>Ambiguität ist eher die Regel als die Ausnahme</a:t>
            </a:r>
          </a:p>
          <a:p>
            <a:pPr>
              <a:lnSpc>
                <a:spcPct val="100000"/>
              </a:lnSpc>
              <a:spcBef>
                <a:spcPts val="0"/>
              </a:spcBef>
            </a:pPr>
            <a:r>
              <a:rPr lang="en-DE" sz="1600"/>
              <a:t>verschiedene Typen der Ambiguität, z.B.</a:t>
            </a:r>
          </a:p>
          <a:p>
            <a:pPr lvl="1">
              <a:lnSpc>
                <a:spcPct val="100000"/>
              </a:lnSpc>
              <a:spcBef>
                <a:spcPts val="0"/>
              </a:spcBef>
            </a:pPr>
            <a:r>
              <a:rPr lang="en-DE" sz="1600">
                <a:solidFill>
                  <a:srgbClr val="0070C0"/>
                </a:solidFill>
              </a:rPr>
              <a:t>lexikalische Ambiguität</a:t>
            </a:r>
            <a:r>
              <a:rPr lang="en-DE" sz="1600"/>
              <a:t>: </a:t>
            </a:r>
            <a:r>
              <a:rPr lang="en-DE" sz="1600" i="1"/>
              <a:t>Die Randalierer haben eine Bank zerstört.</a:t>
            </a:r>
            <a:endParaRPr lang="en-DE" sz="1600"/>
          </a:p>
          <a:p>
            <a:pPr lvl="1">
              <a:lnSpc>
                <a:spcPct val="100000"/>
              </a:lnSpc>
              <a:spcBef>
                <a:spcPts val="0"/>
              </a:spcBef>
            </a:pPr>
            <a:r>
              <a:rPr lang="en-DE" sz="1600">
                <a:solidFill>
                  <a:srgbClr val="0070C0"/>
                </a:solidFill>
              </a:rPr>
              <a:t>kategoriale Ambiguität</a:t>
            </a:r>
            <a:r>
              <a:rPr lang="en-DE" sz="1600"/>
              <a:t>: </a:t>
            </a:r>
            <a:r>
              <a:rPr lang="en-DE" sz="1600" i="1"/>
              <a:t>WIR ERBEN </a:t>
            </a:r>
            <a:r>
              <a:rPr lang="en-DE" sz="1600"/>
              <a:t>(Buchtitel)</a:t>
            </a:r>
          </a:p>
          <a:p>
            <a:pPr lvl="1">
              <a:lnSpc>
                <a:spcPct val="100000"/>
              </a:lnSpc>
              <a:spcBef>
                <a:spcPts val="0"/>
              </a:spcBef>
            </a:pPr>
            <a:r>
              <a:rPr lang="en-DE" sz="1600">
                <a:solidFill>
                  <a:srgbClr val="0070C0"/>
                </a:solidFill>
              </a:rPr>
              <a:t>thematische Rollen-/syntaktische Funktionen-Ambiguität</a:t>
            </a:r>
            <a:r>
              <a:rPr lang="en-DE" sz="1600"/>
              <a:t>: </a:t>
            </a:r>
            <a:r>
              <a:rPr lang="en-DE" sz="1600" i="1"/>
              <a:t>Kölner finden Düsseldorfer großartig</a:t>
            </a:r>
            <a:endParaRPr lang="en-DE" sz="1600"/>
          </a:p>
          <a:p>
            <a:pPr lvl="1">
              <a:lnSpc>
                <a:spcPct val="100000"/>
              </a:lnSpc>
              <a:spcBef>
                <a:spcPts val="0"/>
              </a:spcBef>
            </a:pPr>
            <a:r>
              <a:rPr lang="en-DE" sz="1600">
                <a:solidFill>
                  <a:srgbClr val="0070C0"/>
                </a:solidFill>
              </a:rPr>
              <a:t>Skopusambiguität</a:t>
            </a:r>
            <a:r>
              <a:rPr lang="en-DE" sz="1600"/>
              <a:t>: </a:t>
            </a:r>
            <a:r>
              <a:rPr lang="en-DE" sz="1600" i="1"/>
              <a:t>Alle Sachsen sind nicht doof</a:t>
            </a:r>
          </a:p>
          <a:p>
            <a:pPr lvl="1">
              <a:lnSpc>
                <a:spcPct val="100000"/>
              </a:lnSpc>
              <a:spcBef>
                <a:spcPts val="0"/>
              </a:spcBef>
            </a:pPr>
            <a:r>
              <a:rPr lang="en-DE" sz="1600">
                <a:solidFill>
                  <a:srgbClr val="0070C0"/>
                </a:solidFill>
              </a:rPr>
              <a:t>syntaktische Anschlussambiguität</a:t>
            </a:r>
            <a:r>
              <a:rPr lang="en-DE" sz="1600"/>
              <a:t>: </a:t>
            </a:r>
            <a:r>
              <a:rPr lang="en-DE" sz="1600" i="1"/>
              <a:t>So konnten sich Fans nach dem Spiel von Dynamo Dresden gegen den FC Ingolstadt impfen lassen. </a:t>
            </a:r>
            <a:r>
              <a:rPr lang="en-DE" sz="1600"/>
              <a:t>(</a:t>
            </a:r>
            <a:r>
              <a:rPr lang="en-DE" sz="1600">
                <a:hlinkClick r:id="rId2"/>
              </a:rPr>
              <a:t>Perlen des Lokaljournalismus</a:t>
            </a:r>
            <a:r>
              <a:rPr lang="en-DE" sz="1600"/>
              <a:t>)</a:t>
            </a:r>
          </a:p>
        </p:txBody>
      </p:sp>
      <p:sp>
        <p:nvSpPr>
          <p:cNvPr id="6" name="Text Placeholder 5">
            <a:extLst>
              <a:ext uri="{FF2B5EF4-FFF2-40B4-BE49-F238E27FC236}">
                <a16:creationId xmlns:a16="http://schemas.microsoft.com/office/drawing/2014/main" id="{4DA02278-2E8D-3E41-9F4F-83BCE8E2D238}"/>
              </a:ext>
            </a:extLst>
          </p:cNvPr>
          <p:cNvSpPr>
            <a:spLocks noGrp="1"/>
          </p:cNvSpPr>
          <p:nvPr>
            <p:ph type="body" sz="quarter" idx="15"/>
          </p:nvPr>
        </p:nvSpPr>
        <p:spPr/>
        <p:txBody>
          <a:bodyPr/>
          <a:lstStyle/>
          <a:p>
            <a:r>
              <a:rPr lang="en-DE"/>
              <a:t>Ambiguität</a:t>
            </a:r>
          </a:p>
        </p:txBody>
      </p:sp>
      <p:pic>
        <p:nvPicPr>
          <p:cNvPr id="7" name="Picture 6" descr="Screenshot &quot;Der Postillon&quot;: &quot;Sachsen kurz vor Erreichen von Herdenstupidität&quot;">
            <a:extLst>
              <a:ext uri="{FF2B5EF4-FFF2-40B4-BE49-F238E27FC236}">
                <a16:creationId xmlns:a16="http://schemas.microsoft.com/office/drawing/2014/main" id="{2C8C2198-9F36-304A-B5D6-CCC9DDC5D121}"/>
              </a:ext>
            </a:extLst>
          </p:cNvPr>
          <p:cNvPicPr>
            <a:picLocks noChangeAspect="1"/>
          </p:cNvPicPr>
          <p:nvPr/>
        </p:nvPicPr>
        <p:blipFill>
          <a:blip r:embed="rId3"/>
          <a:stretch>
            <a:fillRect/>
          </a:stretch>
        </p:blipFill>
        <p:spPr>
          <a:xfrm>
            <a:off x="5288516" y="1494805"/>
            <a:ext cx="3819988" cy="3311525"/>
          </a:xfrm>
          <a:prstGeom prst="rect">
            <a:avLst/>
          </a:prstGeom>
        </p:spPr>
      </p:pic>
    </p:spTree>
    <p:extLst>
      <p:ext uri="{BB962C8B-B14F-4D97-AF65-F5344CB8AC3E}">
        <p14:creationId xmlns:p14="http://schemas.microsoft.com/office/powerpoint/2010/main" val="205373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0033-ED9B-E749-BF48-DA775E0E116F}"/>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2DCEC87A-17B5-6542-8C8D-5E730CC0F0B3}"/>
              </a:ext>
            </a:extLst>
          </p:cNvPr>
          <p:cNvSpPr>
            <a:spLocks noGrp="1"/>
          </p:cNvSpPr>
          <p:nvPr>
            <p:ph type="ftr" sz="quarter" idx="11"/>
          </p:nvPr>
        </p:nvSpPr>
        <p:spPr/>
        <p:txBody>
          <a:bodyPr/>
          <a:lstStyle/>
          <a:p>
            <a:r>
              <a:rPr lang="de-DE"/>
              <a:t>Foto: By Brocken Inaglory - File:Venus with reflection.jpg, CC BY-SA 3.0, https://commons.wikimedia.org/w/index.php?curid=5223759</a:t>
            </a:r>
          </a:p>
        </p:txBody>
      </p:sp>
      <p:sp>
        <p:nvSpPr>
          <p:cNvPr id="4" name="Slide Number Placeholder 3">
            <a:extLst>
              <a:ext uri="{FF2B5EF4-FFF2-40B4-BE49-F238E27FC236}">
                <a16:creationId xmlns:a16="http://schemas.microsoft.com/office/drawing/2014/main" id="{DA27E88D-1496-C049-9E53-D3E47C390640}"/>
              </a:ext>
            </a:extLst>
          </p:cNvPr>
          <p:cNvSpPr>
            <a:spLocks noGrp="1"/>
          </p:cNvSpPr>
          <p:nvPr>
            <p:ph type="sldNum" sz="quarter" idx="12"/>
          </p:nvPr>
        </p:nvSpPr>
        <p:spPr/>
        <p:txBody>
          <a:bodyPr/>
          <a:lstStyle/>
          <a:p>
            <a:fld id="{9D195BCC-3514-4B1B-9C18-24F3D67EC549}" type="slidenum">
              <a:rPr lang="de-DE" smtClean="0"/>
              <a:t>31</a:t>
            </a:fld>
            <a:endParaRPr lang="de-DE"/>
          </a:p>
        </p:txBody>
      </p:sp>
      <p:sp>
        <p:nvSpPr>
          <p:cNvPr id="5" name="Text Placeholder 4">
            <a:extLst>
              <a:ext uri="{FF2B5EF4-FFF2-40B4-BE49-F238E27FC236}">
                <a16:creationId xmlns:a16="http://schemas.microsoft.com/office/drawing/2014/main" id="{A5DCE0B7-5D8C-3040-BE10-69BFA68D249F}"/>
              </a:ext>
            </a:extLst>
          </p:cNvPr>
          <p:cNvSpPr>
            <a:spLocks noGrp="1"/>
          </p:cNvSpPr>
          <p:nvPr>
            <p:ph type="body" sz="quarter" idx="14"/>
          </p:nvPr>
        </p:nvSpPr>
        <p:spPr/>
        <p:txBody>
          <a:bodyPr/>
          <a:lstStyle/>
          <a:p>
            <a:r>
              <a:rPr lang="en-DE" b="1">
                <a:solidFill>
                  <a:srgbClr val="0070C0"/>
                </a:solidFill>
              </a:rPr>
              <a:t>Intension</a:t>
            </a:r>
            <a:r>
              <a:rPr lang="en-DE"/>
              <a:t>: "Inhalt" oder "Konzept", der bzw. das durch den Ausdruck ausgedrückt wird; macht den Informationsgehalt eines Ausdrucks aus</a:t>
            </a:r>
          </a:p>
          <a:p>
            <a:r>
              <a:rPr lang="en-DE" b="1">
                <a:solidFill>
                  <a:srgbClr val="00B050"/>
                </a:solidFill>
              </a:rPr>
              <a:t>Extension</a:t>
            </a:r>
            <a:r>
              <a:rPr lang="en-DE"/>
              <a:t>: Klasse aller Entitäten, auf die ein Ausdruck aufgrund seiner Intension angewandt werden kann.</a:t>
            </a:r>
          </a:p>
          <a:p>
            <a:endParaRPr lang="en-DE"/>
          </a:p>
        </p:txBody>
      </p:sp>
      <p:sp>
        <p:nvSpPr>
          <p:cNvPr id="6" name="Text Placeholder 5">
            <a:extLst>
              <a:ext uri="{FF2B5EF4-FFF2-40B4-BE49-F238E27FC236}">
                <a16:creationId xmlns:a16="http://schemas.microsoft.com/office/drawing/2014/main" id="{11D4D5AA-B57D-3743-9F03-DB96E6FCB935}"/>
              </a:ext>
            </a:extLst>
          </p:cNvPr>
          <p:cNvSpPr>
            <a:spLocks noGrp="1"/>
          </p:cNvSpPr>
          <p:nvPr>
            <p:ph type="body" sz="quarter" idx="15"/>
          </p:nvPr>
        </p:nvSpPr>
        <p:spPr/>
        <p:txBody>
          <a:bodyPr/>
          <a:lstStyle/>
          <a:p>
            <a:r>
              <a:rPr lang="en-DE"/>
              <a:t>Intension und Extension</a:t>
            </a:r>
          </a:p>
        </p:txBody>
      </p:sp>
      <p:pic>
        <p:nvPicPr>
          <p:cNvPr id="7170" name="Picture 2" descr="Nachthimmel über dem Meer mit der Venus im Zetrum">
            <a:extLst>
              <a:ext uri="{FF2B5EF4-FFF2-40B4-BE49-F238E27FC236}">
                <a16:creationId xmlns:a16="http://schemas.microsoft.com/office/drawing/2014/main" id="{3A6F01D5-02F3-724E-9973-0817D29C5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313" y="2952863"/>
            <a:ext cx="3091373" cy="192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516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5A3B-61A4-0847-8B4D-F83717A0725C}"/>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0D78A6A9-5BB5-9344-97C3-F9015845137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14117E6-51E2-B94D-9334-17428D7DC095}"/>
              </a:ext>
            </a:extLst>
          </p:cNvPr>
          <p:cNvSpPr>
            <a:spLocks noGrp="1"/>
          </p:cNvSpPr>
          <p:nvPr>
            <p:ph type="sldNum" sz="quarter" idx="12"/>
          </p:nvPr>
        </p:nvSpPr>
        <p:spPr/>
        <p:txBody>
          <a:bodyPr/>
          <a:lstStyle/>
          <a:p>
            <a:fld id="{9D195BCC-3514-4B1B-9C18-24F3D67EC549}" type="slidenum">
              <a:rPr lang="de-DE" smtClean="0"/>
              <a:t>32</a:t>
            </a:fld>
            <a:endParaRPr lang="de-DE"/>
          </a:p>
        </p:txBody>
      </p:sp>
      <p:sp>
        <p:nvSpPr>
          <p:cNvPr id="5" name="Text Placeholder 4">
            <a:extLst>
              <a:ext uri="{FF2B5EF4-FFF2-40B4-BE49-F238E27FC236}">
                <a16:creationId xmlns:a16="http://schemas.microsoft.com/office/drawing/2014/main" id="{2C17004F-C403-F549-A678-B6A1179ED129}"/>
              </a:ext>
            </a:extLst>
          </p:cNvPr>
          <p:cNvSpPr>
            <a:spLocks noGrp="1"/>
          </p:cNvSpPr>
          <p:nvPr>
            <p:ph type="body" sz="quarter" idx="14"/>
          </p:nvPr>
        </p:nvSpPr>
        <p:spPr>
          <a:xfrm>
            <a:off x="521550" y="1422797"/>
            <a:ext cx="8101012" cy="3311525"/>
          </a:xfrm>
        </p:spPr>
        <p:txBody>
          <a:bodyPr/>
          <a:lstStyle/>
          <a:p>
            <a:r>
              <a:rPr lang="en-DE"/>
              <a:t>zwischen Sätzen:</a:t>
            </a:r>
          </a:p>
          <a:p>
            <a:pPr lvl="1"/>
            <a:r>
              <a:rPr lang="en-DE"/>
              <a:t>Implikation: </a:t>
            </a:r>
            <a:r>
              <a:rPr lang="en-DE">
                <a:solidFill>
                  <a:srgbClr val="00B050"/>
                </a:solidFill>
              </a:rPr>
              <a:t>Donald ist eine Ente </a:t>
            </a:r>
            <a:r>
              <a:rPr lang="en-DE"/>
              <a:t>⇒ </a:t>
            </a:r>
            <a:r>
              <a:rPr lang="en-DE">
                <a:solidFill>
                  <a:srgbClr val="0070C0"/>
                </a:solidFill>
              </a:rPr>
              <a:t>Donald ist ein Vogel</a:t>
            </a:r>
            <a:endParaRPr lang="en-DE"/>
          </a:p>
          <a:p>
            <a:pPr lvl="1"/>
            <a:r>
              <a:rPr lang="en-DE"/>
              <a:t>Logische Äquivalenz: </a:t>
            </a:r>
            <a:r>
              <a:rPr lang="en-DE" i="1">
                <a:solidFill>
                  <a:srgbClr val="0070C0"/>
                </a:solidFill>
              </a:rPr>
              <a:t>Jedes Los gewinnt. </a:t>
            </a:r>
            <a:r>
              <a:rPr lang="en-DE"/>
              <a:t>⇔</a:t>
            </a:r>
            <a:r>
              <a:rPr lang="en-DE" i="1"/>
              <a:t> </a:t>
            </a:r>
            <a:r>
              <a:rPr lang="en-DE" i="1">
                <a:solidFill>
                  <a:srgbClr val="0070C0"/>
                </a:solidFill>
              </a:rPr>
              <a:t>Kein Los verliert</a:t>
            </a:r>
            <a:r>
              <a:rPr lang="en-DE" i="1"/>
              <a:t>. </a:t>
            </a:r>
          </a:p>
          <a:p>
            <a:pPr lvl="1"/>
            <a:r>
              <a:rPr lang="en-DE"/>
              <a:t>Kontrarietät: </a:t>
            </a:r>
            <a:r>
              <a:rPr lang="en-DE" i="1">
                <a:solidFill>
                  <a:srgbClr val="0070C0"/>
                </a:solidFill>
              </a:rPr>
              <a:t>Köln ist kleiner als Düsseldorf. </a:t>
            </a:r>
            <a:r>
              <a:rPr lang="en-DE" i="1"/>
              <a:t>/ </a:t>
            </a:r>
            <a:r>
              <a:rPr lang="en-DE" i="1">
                <a:solidFill>
                  <a:srgbClr val="FF0000"/>
                </a:solidFill>
              </a:rPr>
              <a:t>D ist kleiner als Köln</a:t>
            </a:r>
            <a:r>
              <a:rPr lang="en-DE" i="1"/>
              <a:t>.</a:t>
            </a:r>
          </a:p>
          <a:p>
            <a:pPr lvl="1"/>
            <a:r>
              <a:rPr lang="en-DE"/>
              <a:t>Kontradiktion</a:t>
            </a:r>
            <a:r>
              <a:rPr lang="en-DE">
                <a:solidFill>
                  <a:srgbClr val="006AB3"/>
                </a:solidFill>
              </a:rPr>
              <a:t>: </a:t>
            </a:r>
            <a:r>
              <a:rPr lang="en-GB" i="1">
                <a:solidFill>
                  <a:srgbClr val="006AB3"/>
                </a:solidFill>
              </a:rPr>
              <a:t>Sie verliert immer. </a:t>
            </a:r>
            <a:r>
              <a:rPr lang="en-GB" i="1"/>
              <a:t>/ </a:t>
            </a:r>
            <a:r>
              <a:rPr lang="en-GB" i="1">
                <a:solidFill>
                  <a:srgbClr val="FF0000"/>
                </a:solidFill>
              </a:rPr>
              <a:t>Sie gewinnt manchmal</a:t>
            </a:r>
            <a:r>
              <a:rPr lang="en-GB" i="1"/>
              <a:t>.</a:t>
            </a:r>
            <a:r>
              <a:rPr lang="en-DE"/>
              <a:t> </a:t>
            </a:r>
          </a:p>
          <a:p>
            <a:r>
              <a:rPr lang="en-DE"/>
              <a:t>zwischen Wörtern:</a:t>
            </a:r>
          </a:p>
          <a:p>
            <a:pPr lvl="1"/>
            <a:r>
              <a:rPr lang="en-DE"/>
              <a:t>Implikation und logische Unterordnung: </a:t>
            </a:r>
            <a:r>
              <a:rPr lang="en-DE" i="1"/>
              <a:t>X ist </a:t>
            </a:r>
            <a:r>
              <a:rPr lang="en-DE" i="1">
                <a:solidFill>
                  <a:srgbClr val="00B050"/>
                </a:solidFill>
              </a:rPr>
              <a:t>eine Ente</a:t>
            </a:r>
            <a:r>
              <a:rPr lang="en-DE" i="1"/>
              <a:t> </a:t>
            </a:r>
            <a:r>
              <a:rPr lang="en-GB" i="1"/>
              <a:t>⇒ X ist </a:t>
            </a:r>
            <a:r>
              <a:rPr lang="en-GB" i="1">
                <a:solidFill>
                  <a:srgbClr val="0070C0"/>
                </a:solidFill>
              </a:rPr>
              <a:t>ein Vogel</a:t>
            </a:r>
          </a:p>
          <a:p>
            <a:pPr lvl="1"/>
            <a:r>
              <a:rPr lang="en-DE"/>
              <a:t>Logische Äquivalenz: </a:t>
            </a:r>
            <a:r>
              <a:rPr lang="en-DE" i="1"/>
              <a:t>x ist </a:t>
            </a:r>
            <a:r>
              <a:rPr lang="en-DE" i="1">
                <a:solidFill>
                  <a:srgbClr val="0070C0"/>
                </a:solidFill>
              </a:rPr>
              <a:t>eine Erwachsene</a:t>
            </a:r>
            <a:r>
              <a:rPr lang="en-DE" i="1">
                <a:solidFill>
                  <a:srgbClr val="006AB3"/>
                </a:solidFill>
              </a:rPr>
              <a:t> </a:t>
            </a:r>
            <a:r>
              <a:rPr lang="en-DE"/>
              <a:t>⇔</a:t>
            </a:r>
            <a:r>
              <a:rPr lang="en-DE" i="1"/>
              <a:t> X ist </a:t>
            </a:r>
            <a:r>
              <a:rPr lang="en-DE" i="1">
                <a:solidFill>
                  <a:srgbClr val="006AB3"/>
                </a:solidFill>
              </a:rPr>
              <a:t>eine Frau</a:t>
            </a:r>
          </a:p>
          <a:p>
            <a:pPr lvl="1"/>
            <a:r>
              <a:rPr lang="en-DE"/>
              <a:t>Logische Inkompatibilität: </a:t>
            </a:r>
            <a:r>
              <a:rPr lang="en-DE" i="1"/>
              <a:t>x ist </a:t>
            </a:r>
            <a:r>
              <a:rPr lang="en-DE" i="1">
                <a:solidFill>
                  <a:srgbClr val="0070C0"/>
                </a:solidFill>
              </a:rPr>
              <a:t>ein Spatz</a:t>
            </a:r>
            <a:r>
              <a:rPr lang="en-DE" i="1"/>
              <a:t> / X ist </a:t>
            </a:r>
            <a:r>
              <a:rPr lang="en-DE" i="1">
                <a:solidFill>
                  <a:srgbClr val="FF0030"/>
                </a:solidFill>
              </a:rPr>
              <a:t>ein Pinguin</a:t>
            </a:r>
            <a:r>
              <a:rPr lang="en-DE" i="1"/>
              <a:t>.</a:t>
            </a:r>
            <a:endParaRPr lang="en-DE"/>
          </a:p>
          <a:p>
            <a:pPr lvl="1"/>
            <a:r>
              <a:rPr lang="en-DE"/>
              <a:t>Logische Komplementarität: </a:t>
            </a:r>
            <a:r>
              <a:rPr lang="en-DE" i="1"/>
              <a:t>x ist </a:t>
            </a:r>
            <a:r>
              <a:rPr lang="en-DE" i="1">
                <a:solidFill>
                  <a:srgbClr val="0070C0"/>
                </a:solidFill>
              </a:rPr>
              <a:t>eine Schwester </a:t>
            </a:r>
            <a:r>
              <a:rPr lang="en-DE" i="1"/>
              <a:t>von y – x ist </a:t>
            </a:r>
            <a:r>
              <a:rPr lang="en-DE" i="1">
                <a:solidFill>
                  <a:srgbClr val="FF0030"/>
                </a:solidFill>
              </a:rPr>
              <a:t>ein Bruder </a:t>
            </a:r>
            <a:r>
              <a:rPr lang="en-DE" i="1"/>
              <a:t>von y</a:t>
            </a:r>
            <a:endParaRPr lang="en-DE"/>
          </a:p>
          <a:p>
            <a:endParaRPr lang="en-DE"/>
          </a:p>
        </p:txBody>
      </p:sp>
      <p:sp>
        <p:nvSpPr>
          <p:cNvPr id="6" name="Text Placeholder 5">
            <a:extLst>
              <a:ext uri="{FF2B5EF4-FFF2-40B4-BE49-F238E27FC236}">
                <a16:creationId xmlns:a16="http://schemas.microsoft.com/office/drawing/2014/main" id="{F4B66649-6EFA-3243-B76F-018DDEB16CD8}"/>
              </a:ext>
            </a:extLst>
          </p:cNvPr>
          <p:cNvSpPr>
            <a:spLocks noGrp="1"/>
          </p:cNvSpPr>
          <p:nvPr>
            <p:ph type="body" sz="quarter" idx="15"/>
          </p:nvPr>
        </p:nvSpPr>
        <p:spPr/>
        <p:txBody>
          <a:bodyPr/>
          <a:lstStyle/>
          <a:p>
            <a:r>
              <a:rPr lang="en-DE"/>
              <a:t>Logische Beziehungen zwischen Sätzen und Wörtern</a:t>
            </a:r>
          </a:p>
        </p:txBody>
      </p:sp>
    </p:spTree>
    <p:extLst>
      <p:ext uri="{BB962C8B-B14F-4D97-AF65-F5344CB8AC3E}">
        <p14:creationId xmlns:p14="http://schemas.microsoft.com/office/powerpoint/2010/main" val="1176191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1033-BB6A-164F-8F3F-C23ADD52DD34}"/>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71A7F7B6-A9D8-0744-A665-077E9ECD65D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3C563D3-D541-3E4B-B2D2-80137CE2AB88}"/>
              </a:ext>
            </a:extLst>
          </p:cNvPr>
          <p:cNvSpPr>
            <a:spLocks noGrp="1"/>
          </p:cNvSpPr>
          <p:nvPr>
            <p:ph type="sldNum" sz="quarter" idx="12"/>
          </p:nvPr>
        </p:nvSpPr>
        <p:spPr/>
        <p:txBody>
          <a:bodyPr/>
          <a:lstStyle/>
          <a:p>
            <a:fld id="{9D195BCC-3514-4B1B-9C18-24F3D67EC549}" type="slidenum">
              <a:rPr lang="de-DE" smtClean="0"/>
              <a:t>33</a:t>
            </a:fld>
            <a:endParaRPr lang="de-DE"/>
          </a:p>
        </p:txBody>
      </p:sp>
      <p:sp>
        <p:nvSpPr>
          <p:cNvPr id="5" name="Text Placeholder 4">
            <a:extLst>
              <a:ext uri="{FF2B5EF4-FFF2-40B4-BE49-F238E27FC236}">
                <a16:creationId xmlns:a16="http://schemas.microsoft.com/office/drawing/2014/main" id="{C73589E8-4A4A-7943-88E6-5864F5CD3681}"/>
              </a:ext>
            </a:extLst>
          </p:cNvPr>
          <p:cNvSpPr>
            <a:spLocks noGrp="1"/>
          </p:cNvSpPr>
          <p:nvPr>
            <p:ph type="body" sz="quarter" idx="14"/>
          </p:nvPr>
        </p:nvSpPr>
        <p:spPr/>
        <p:txBody>
          <a:bodyPr/>
          <a:lstStyle/>
          <a:p>
            <a:r>
              <a:rPr lang="en-DE"/>
              <a:t>vertritt tendenziell eine weite Bedeutungsauffassung</a:t>
            </a:r>
          </a:p>
          <a:p>
            <a:r>
              <a:rPr lang="en-DE"/>
              <a:t>nimmt zentrale Rolle pragmatischer und interaktionaler Faktoren in der Bedeutungskonstitution an</a:t>
            </a:r>
          </a:p>
          <a:p>
            <a:r>
              <a:rPr lang="en-DE"/>
              <a:t>sieht Bedeutung als mentale Simulation</a:t>
            </a:r>
          </a:p>
          <a:p>
            <a:r>
              <a:rPr lang="en-DE"/>
              <a:t>räumt Idiomatizität ggü. Kompositionalität einen deutlich stärkeren Stellenwert ein als andere Ansätze</a:t>
            </a:r>
          </a:p>
          <a:p>
            <a:r>
              <a:rPr lang="en-DE"/>
              <a:t>betont die Rolle figurativer Sprache (Metapher, Metonymie, Conceptual Blending)</a:t>
            </a:r>
          </a:p>
        </p:txBody>
      </p:sp>
      <p:sp>
        <p:nvSpPr>
          <p:cNvPr id="6" name="Text Placeholder 5">
            <a:extLst>
              <a:ext uri="{FF2B5EF4-FFF2-40B4-BE49-F238E27FC236}">
                <a16:creationId xmlns:a16="http://schemas.microsoft.com/office/drawing/2014/main" id="{1AB9BD57-ECE2-EF48-A0D8-4252ACC75249}"/>
              </a:ext>
            </a:extLst>
          </p:cNvPr>
          <p:cNvSpPr>
            <a:spLocks noGrp="1"/>
          </p:cNvSpPr>
          <p:nvPr>
            <p:ph type="body" sz="quarter" idx="15"/>
          </p:nvPr>
        </p:nvSpPr>
        <p:spPr/>
        <p:txBody>
          <a:bodyPr/>
          <a:lstStyle/>
          <a:p>
            <a:r>
              <a:rPr lang="en-DE"/>
              <a:t>Kognitive Semantik</a:t>
            </a:r>
          </a:p>
        </p:txBody>
      </p:sp>
    </p:spTree>
    <p:extLst>
      <p:ext uri="{BB962C8B-B14F-4D97-AF65-F5344CB8AC3E}">
        <p14:creationId xmlns:p14="http://schemas.microsoft.com/office/powerpoint/2010/main" val="347901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380B480E-373E-481E-B2FF-4782CAA21BD4}"/>
              </a:ext>
            </a:extLst>
          </p:cNvPr>
          <p:cNvSpPr/>
          <p:nvPr/>
        </p:nvSpPr>
        <p:spPr bwMode="auto">
          <a:xfrm>
            <a:off x="399397" y="2761491"/>
            <a:ext cx="8421075" cy="8640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de-DE" sz="1350" dirty="0">
                <a:solidFill>
                  <a:schemeClr val="tx1"/>
                </a:solidFill>
              </a:rPr>
              <a:t>Kategorien</a:t>
            </a:r>
          </a:p>
        </p:txBody>
      </p:sp>
      <p:sp>
        <p:nvSpPr>
          <p:cNvPr id="2" name="Titel 1">
            <a:extLst>
              <a:ext uri="{FF2B5EF4-FFF2-40B4-BE49-F238E27FC236}">
                <a16:creationId xmlns:a16="http://schemas.microsoft.com/office/drawing/2014/main" id="{748A2709-8F5D-48D8-A9CC-FF561EA32246}"/>
              </a:ext>
            </a:extLst>
          </p:cNvPr>
          <p:cNvSpPr>
            <a:spLocks noGrp="1"/>
          </p:cNvSpPr>
          <p:nvPr>
            <p:ph type="title"/>
          </p:nvPr>
        </p:nvSpPr>
        <p:spPr/>
        <p:txBody>
          <a:bodyPr/>
          <a:lstStyle/>
          <a:p>
            <a:r>
              <a:rPr lang="de-DE" dirty="0"/>
              <a:t>Wesentliche Erkenntnisse</a:t>
            </a:r>
          </a:p>
        </p:txBody>
      </p:sp>
      <p:sp>
        <p:nvSpPr>
          <p:cNvPr id="3" name="Fußzeilenplatzhalter 2">
            <a:extLst>
              <a:ext uri="{FF2B5EF4-FFF2-40B4-BE49-F238E27FC236}">
                <a16:creationId xmlns:a16="http://schemas.microsoft.com/office/drawing/2014/main" id="{8E701E68-584A-45D5-9F08-6AA814B79D2C}"/>
              </a:ext>
            </a:extLst>
          </p:cNvPr>
          <p:cNvSpPr>
            <a:spLocks noGrp="1"/>
          </p:cNvSpPr>
          <p:nvPr>
            <p:ph type="ftr" sz="quarter" idx="11"/>
          </p:nvPr>
        </p:nvSpPr>
        <p:spPr/>
        <p:txBody>
          <a:bodyPr/>
          <a:lstStyle/>
          <a:p>
            <a:pPr>
              <a:defRPr/>
            </a:pPr>
            <a:endParaRPr lang="de-DE"/>
          </a:p>
        </p:txBody>
      </p:sp>
      <p:sp>
        <p:nvSpPr>
          <p:cNvPr id="4" name="Foliennummernplatzhalter 3">
            <a:extLst>
              <a:ext uri="{FF2B5EF4-FFF2-40B4-BE49-F238E27FC236}">
                <a16:creationId xmlns:a16="http://schemas.microsoft.com/office/drawing/2014/main" id="{EA265A37-E64E-4CB9-B87F-298E7FA34D55}"/>
              </a:ext>
            </a:extLst>
          </p:cNvPr>
          <p:cNvSpPr>
            <a:spLocks noGrp="1"/>
          </p:cNvSpPr>
          <p:nvPr>
            <p:ph type="sldNum" sz="quarter" idx="12"/>
          </p:nvPr>
        </p:nvSpPr>
        <p:spPr/>
        <p:txBody>
          <a:bodyPr/>
          <a:lstStyle/>
          <a:p>
            <a:pPr>
              <a:defRPr/>
            </a:pPr>
            <a:fld id="{9D195BCC-3514-4B1B-9C18-24F3D67EC549}" type="slidenum">
              <a:rPr lang="de-DE" smtClean="0"/>
              <a:t>34</a:t>
            </a:fld>
            <a:endParaRPr lang="de-DE"/>
          </a:p>
        </p:txBody>
      </p:sp>
      <p:graphicFrame>
        <p:nvGraphicFramePr>
          <p:cNvPr id="7" name="Diagramm 6">
            <a:extLst>
              <a:ext uri="{FF2B5EF4-FFF2-40B4-BE49-F238E27FC236}">
                <a16:creationId xmlns:a16="http://schemas.microsoft.com/office/drawing/2014/main" id="{C9D1BABE-DF1F-4B30-B631-CB086B5DC0B7}"/>
              </a:ext>
            </a:extLst>
          </p:cNvPr>
          <p:cNvGraphicFramePr/>
          <p:nvPr>
            <p:extLst>
              <p:ext uri="{D42A27DB-BD31-4B8C-83A1-F6EECF244321}">
                <p14:modId xmlns:p14="http://schemas.microsoft.com/office/powerpoint/2010/main" val="2785277209"/>
              </p:ext>
            </p:extLst>
          </p:nvPr>
        </p:nvGraphicFramePr>
        <p:xfrm>
          <a:off x="741376" y="1088554"/>
          <a:ext cx="7016978" cy="3574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Rechteck 25">
            <a:extLst>
              <a:ext uri="{FF2B5EF4-FFF2-40B4-BE49-F238E27FC236}">
                <a16:creationId xmlns:a16="http://schemas.microsoft.com/office/drawing/2014/main" id="{5894A995-1F3E-4724-B6A8-826C310A231F}"/>
              </a:ext>
            </a:extLst>
          </p:cNvPr>
          <p:cNvSpPr/>
          <p:nvPr/>
        </p:nvSpPr>
        <p:spPr bwMode="auto">
          <a:xfrm>
            <a:off x="399397" y="4004012"/>
            <a:ext cx="8421075" cy="6296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Konversationsmaximen</a:t>
            </a:r>
            <a:endParaRPr lang="de-DE" sz="1800" dirty="0">
              <a:solidFill>
                <a:schemeClr val="tx1"/>
              </a:solidFill>
            </a:endParaRPr>
          </a:p>
        </p:txBody>
      </p:sp>
      <p:sp>
        <p:nvSpPr>
          <p:cNvPr id="8" name="Text Placeholder 5">
            <a:extLst>
              <a:ext uri="{FF2B5EF4-FFF2-40B4-BE49-F238E27FC236}">
                <a16:creationId xmlns:a16="http://schemas.microsoft.com/office/drawing/2014/main" id="{3E283CF1-71E6-5D45-B396-3DADA33943E0}"/>
              </a:ext>
            </a:extLst>
          </p:cNvPr>
          <p:cNvSpPr txBox="1">
            <a:spLocks/>
          </p:cNvSpPr>
          <p:nvPr/>
        </p:nvSpPr>
        <p:spPr>
          <a:xfrm>
            <a:off x="521494" y="1062757"/>
            <a:ext cx="8101013" cy="324250"/>
          </a:xfrm>
          <a:prstGeom prst="rect">
            <a:avLst/>
          </a:prstGeom>
          <a:noFill/>
          <a:ln/>
          <a:extLst>
            <a:ext uri="{909E8E84-426E-40DD-AFC4-6F175D3DCCD1}">
              <a14:hiddenFill xmlns:a14="http://schemas.microsoft.com/office/drawing/2010/main">
                <a:solidFill>
                  <a:srgbClr val="FFFFFF">
                    <a:lumMod val="100000"/>
                  </a:srgbClr>
                </a:solidFill>
              </a14:hiddenFill>
            </a:ext>
          </a:extLst>
        </p:spPr>
        <p:txBody>
          <a:bodyPr vert="horz" lIns="0" tIns="0" rIns="0" bIns="0" rtlCol="0" anchor="ctr">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800" b="0" kern="1200">
                <a:solidFill>
                  <a:schemeClr val="tx2">
                    <a:lumMod val="100000"/>
                  </a:schemeClr>
                </a:solidFill>
                <a:latin typeface="Arial" panose="020B0604020202020204" pitchFamily="34" charset="0"/>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a:lstStyle>
          <a:p>
            <a:r>
              <a:rPr lang="en-DE"/>
              <a:t>Gricesche Maximen</a:t>
            </a:r>
          </a:p>
        </p:txBody>
      </p:sp>
    </p:spTree>
    <p:custDataLst>
      <p:tags r:id="rId1"/>
    </p:custDataLst>
    <p:extLst>
      <p:ext uri="{BB962C8B-B14F-4D97-AF65-F5344CB8AC3E}">
        <p14:creationId xmlns:p14="http://schemas.microsoft.com/office/powerpoint/2010/main" val="1354897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F056-62FC-6C42-AF0D-36386CF4772E}"/>
              </a:ext>
            </a:extLst>
          </p:cNvPr>
          <p:cNvSpPr>
            <a:spLocks noGrp="1"/>
          </p:cNvSpPr>
          <p:nvPr>
            <p:ph type="title"/>
          </p:nvPr>
        </p:nvSpPr>
        <p:spPr/>
        <p:txBody>
          <a:bodyPr/>
          <a:lstStyle/>
          <a:p>
            <a:r>
              <a:rPr lang="en-US"/>
              <a:t>Wesentliche Erkenntnisse: Implikaturen</a:t>
            </a:r>
          </a:p>
        </p:txBody>
      </p:sp>
      <p:sp>
        <p:nvSpPr>
          <p:cNvPr id="3" name="Content Placeholder 2">
            <a:extLst>
              <a:ext uri="{FF2B5EF4-FFF2-40B4-BE49-F238E27FC236}">
                <a16:creationId xmlns:a16="http://schemas.microsoft.com/office/drawing/2014/main" id="{315C2768-8A9F-894F-906B-D60FB7006373}"/>
              </a:ext>
            </a:extLst>
          </p:cNvPr>
          <p:cNvSpPr>
            <a:spLocks noGrp="1"/>
          </p:cNvSpPr>
          <p:nvPr>
            <p:ph idx="1"/>
          </p:nvPr>
        </p:nvSpPr>
        <p:spPr>
          <a:xfrm>
            <a:off x="521522" y="1062757"/>
            <a:ext cx="8100956" cy="3423465"/>
          </a:xfrm>
        </p:spPr>
        <p:txBody>
          <a:bodyPr>
            <a:noAutofit/>
          </a:bodyPr>
          <a:lstStyle/>
          <a:p>
            <a:r>
              <a:rPr lang="en-US" sz="1802" b="1"/>
              <a:t>konversationelle Implikatur</a:t>
            </a:r>
          </a:p>
          <a:p>
            <a:pPr lvl="1"/>
            <a:r>
              <a:rPr lang="en-US" sz="1502"/>
              <a:t>partikularisierte konversationelle Implikatur: stark kontextabhängig</a:t>
            </a:r>
          </a:p>
          <a:p>
            <a:pPr lvl="2"/>
            <a:r>
              <a:rPr lang="en-US" sz="1352"/>
              <a:t>z.B. </a:t>
            </a:r>
            <a:r>
              <a:rPr lang="en-US" sz="1352" i="1"/>
              <a:t>Da ist die Tür</a:t>
            </a:r>
            <a:r>
              <a:rPr lang="en-US" sz="1352"/>
              <a:t>: Aufforderung zu gehen stark kontextabhängig</a:t>
            </a:r>
          </a:p>
          <a:p>
            <a:pPr lvl="1"/>
            <a:r>
              <a:rPr lang="en-US" sz="1502"/>
              <a:t>generalisierte konversationelle Implikatur: relativ kontextunabhängig</a:t>
            </a:r>
          </a:p>
          <a:p>
            <a:pPr lvl="2"/>
            <a:r>
              <a:rPr lang="en-US" sz="1352"/>
              <a:t>z.B. </a:t>
            </a:r>
            <a:r>
              <a:rPr lang="en-US" sz="1352" i="1"/>
              <a:t>ich habe ihn mit einer Frau gesehen: </a:t>
            </a:r>
            <a:r>
              <a:rPr lang="en-US" sz="1352"/>
              <a:t>impliziert weitgehend kontextunabhängig, dass es nicht seine Frau ist</a:t>
            </a:r>
          </a:p>
          <a:p>
            <a:pPr lvl="2"/>
            <a:endParaRPr lang="en-US" sz="1352"/>
          </a:p>
          <a:p>
            <a:endParaRPr lang="en-US" sz="601"/>
          </a:p>
          <a:p>
            <a:r>
              <a:rPr lang="en-US" sz="1802" b="1"/>
              <a:t>konventionelle Implikatur</a:t>
            </a:r>
          </a:p>
          <a:p>
            <a:pPr lvl="1"/>
            <a:r>
              <a:rPr lang="en-US" sz="1502"/>
              <a:t>nicht-propositionale Bedeutung: </a:t>
            </a:r>
            <a:r>
              <a:rPr lang="en-US" sz="1502" i="1"/>
              <a:t>Sie ist arm, aber glücklich.</a:t>
            </a:r>
          </a:p>
          <a:p>
            <a:pPr lvl="2"/>
            <a:r>
              <a:rPr lang="en-US" sz="1352"/>
              <a:t>Proposition 1: Sie ist arm; Proposition 2: Sie ist glücklich; nicht-wahrheitswertfähige Zusatzinformation: Zwischen beiden Propositionen würde man einen Gegensatz erwarten.</a:t>
            </a:r>
          </a:p>
          <a:p>
            <a:pPr lvl="2"/>
            <a:r>
              <a:rPr lang="en-US" sz="1352"/>
              <a:t>Auch wenn man der Aussage "Wer arm ist, ist (normalerweise) unglücklich" nicht zustimmt, würde man </a:t>
            </a:r>
            <a:r>
              <a:rPr lang="en-US" sz="1352" i="1"/>
              <a:t>Sie ist arm, aber glücklich </a:t>
            </a:r>
            <a:r>
              <a:rPr lang="en-US" sz="1352"/>
              <a:t>nicht als falsch bewerten, wenn beide Propositionen zutreffen.</a:t>
            </a:r>
          </a:p>
        </p:txBody>
      </p:sp>
    </p:spTree>
    <p:extLst>
      <p:ext uri="{BB962C8B-B14F-4D97-AF65-F5344CB8AC3E}">
        <p14:creationId xmlns:p14="http://schemas.microsoft.com/office/powerpoint/2010/main" val="248883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EDD54-8A1E-7B4C-A634-8B6EC3B5C11A}"/>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2B7A8EB3-9D8B-E644-B508-88F4ACCAC9C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F8504725-4D15-2847-8CFC-546BC5FD0DDD}"/>
              </a:ext>
            </a:extLst>
          </p:cNvPr>
          <p:cNvSpPr>
            <a:spLocks noGrp="1"/>
          </p:cNvSpPr>
          <p:nvPr>
            <p:ph type="sldNum" sz="quarter" idx="12"/>
          </p:nvPr>
        </p:nvSpPr>
        <p:spPr/>
        <p:txBody>
          <a:bodyPr/>
          <a:lstStyle/>
          <a:p>
            <a:fld id="{9D195BCC-3514-4B1B-9C18-24F3D67EC549}" type="slidenum">
              <a:rPr lang="de-DE" smtClean="0"/>
              <a:t>36</a:t>
            </a:fld>
            <a:endParaRPr lang="de-DE"/>
          </a:p>
        </p:txBody>
      </p:sp>
      <p:sp>
        <p:nvSpPr>
          <p:cNvPr id="5" name="Text Placeholder 4">
            <a:extLst>
              <a:ext uri="{FF2B5EF4-FFF2-40B4-BE49-F238E27FC236}">
                <a16:creationId xmlns:a16="http://schemas.microsoft.com/office/drawing/2014/main" id="{5AD632BC-394B-D248-BC86-3FA911245755}"/>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FFE37A45-01B6-4045-8FDD-3984F16EC5B1}"/>
              </a:ext>
            </a:extLst>
          </p:cNvPr>
          <p:cNvSpPr>
            <a:spLocks noGrp="1"/>
          </p:cNvSpPr>
          <p:nvPr>
            <p:ph type="body" sz="quarter" idx="15"/>
          </p:nvPr>
        </p:nvSpPr>
        <p:spPr/>
        <p:txBody>
          <a:bodyPr/>
          <a:lstStyle/>
          <a:p>
            <a:r>
              <a:rPr lang="en-DE"/>
              <a:t>Präsupposition</a:t>
            </a:r>
          </a:p>
        </p:txBody>
      </p:sp>
      <p:graphicFrame>
        <p:nvGraphicFramePr>
          <p:cNvPr id="7" name="Content Placeholder 3">
            <a:extLst>
              <a:ext uri="{FF2B5EF4-FFF2-40B4-BE49-F238E27FC236}">
                <a16:creationId xmlns:a16="http://schemas.microsoft.com/office/drawing/2014/main" id="{4460F1C4-39FF-9843-AB86-3D3AEA95ADF0}"/>
              </a:ext>
            </a:extLst>
          </p:cNvPr>
          <p:cNvGraphicFramePr>
            <a:graphicFrameLocks/>
          </p:cNvGraphicFramePr>
          <p:nvPr>
            <p:extLst>
              <p:ext uri="{D42A27DB-BD31-4B8C-83A1-F6EECF244321}">
                <p14:modId xmlns:p14="http://schemas.microsoft.com/office/powerpoint/2010/main" val="3227047698"/>
              </p:ext>
            </p:extLst>
          </p:nvPr>
        </p:nvGraphicFramePr>
        <p:xfrm>
          <a:off x="457200" y="1522988"/>
          <a:ext cx="8229600" cy="33934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635108216"/>
                    </a:ext>
                  </a:extLst>
                </a:gridCol>
                <a:gridCol w="2743200">
                  <a:extLst>
                    <a:ext uri="{9D8B030D-6E8A-4147-A177-3AD203B41FA5}">
                      <a16:colId xmlns:a16="http://schemas.microsoft.com/office/drawing/2014/main" val="1352567719"/>
                    </a:ext>
                  </a:extLst>
                </a:gridCol>
                <a:gridCol w="2743200">
                  <a:extLst>
                    <a:ext uri="{9D8B030D-6E8A-4147-A177-3AD203B41FA5}">
                      <a16:colId xmlns:a16="http://schemas.microsoft.com/office/drawing/2014/main" val="1019152198"/>
                    </a:ext>
                  </a:extLst>
                </a:gridCol>
              </a:tblGrid>
              <a:tr h="316632">
                <a:tc>
                  <a:txBody>
                    <a:bodyPr/>
                    <a:lstStyle/>
                    <a:p>
                      <a:r>
                        <a:rPr lang="en-US" sz="1600"/>
                        <a:t>Typ</a:t>
                      </a:r>
                    </a:p>
                  </a:txBody>
                  <a:tcPr/>
                </a:tc>
                <a:tc>
                  <a:txBody>
                    <a:bodyPr/>
                    <a:lstStyle/>
                    <a:p>
                      <a:r>
                        <a:rPr lang="en-US" sz="1600"/>
                        <a:t>Beispiel</a:t>
                      </a:r>
                    </a:p>
                  </a:txBody>
                  <a:tcPr/>
                </a:tc>
                <a:tc>
                  <a:txBody>
                    <a:bodyPr/>
                    <a:lstStyle/>
                    <a:p>
                      <a:r>
                        <a:rPr lang="en-US" sz="1600"/>
                        <a:t>Präsupposition</a:t>
                      </a:r>
                    </a:p>
                  </a:txBody>
                  <a:tcPr/>
                </a:tc>
                <a:extLst>
                  <a:ext uri="{0D108BD9-81ED-4DB2-BD59-A6C34878D82A}">
                    <a16:rowId xmlns:a16="http://schemas.microsoft.com/office/drawing/2014/main" val="817170436"/>
                  </a:ext>
                </a:extLst>
              </a:tr>
              <a:tr h="370840">
                <a:tc>
                  <a:txBody>
                    <a:bodyPr/>
                    <a:lstStyle/>
                    <a:p>
                      <a:r>
                        <a:rPr lang="en-US" sz="1600"/>
                        <a:t>existentiell</a:t>
                      </a:r>
                    </a:p>
                  </a:txBody>
                  <a:tcPr/>
                </a:tc>
                <a:tc>
                  <a:txBody>
                    <a:bodyPr/>
                    <a:lstStyle/>
                    <a:p>
                      <a:r>
                        <a:rPr lang="en-US" sz="1600" i="1"/>
                        <a:t>der/die/das X</a:t>
                      </a:r>
                    </a:p>
                  </a:txBody>
                  <a:tcPr/>
                </a:tc>
                <a:tc>
                  <a:txBody>
                    <a:bodyPr/>
                    <a:lstStyle/>
                    <a:p>
                      <a:r>
                        <a:rPr lang="en-US" sz="1600"/>
                        <a:t>&gt;&gt; X existiert</a:t>
                      </a:r>
                    </a:p>
                  </a:txBody>
                  <a:tcPr/>
                </a:tc>
                <a:extLst>
                  <a:ext uri="{0D108BD9-81ED-4DB2-BD59-A6C34878D82A}">
                    <a16:rowId xmlns:a16="http://schemas.microsoft.com/office/drawing/2014/main" val="604197300"/>
                  </a:ext>
                </a:extLst>
              </a:tr>
              <a:tr h="370840">
                <a:tc>
                  <a:txBody>
                    <a:bodyPr/>
                    <a:lstStyle/>
                    <a:p>
                      <a:r>
                        <a:rPr lang="en-US" sz="1600"/>
                        <a:t>faktiv</a:t>
                      </a:r>
                    </a:p>
                  </a:txBody>
                  <a:tcPr/>
                </a:tc>
                <a:tc>
                  <a:txBody>
                    <a:bodyPr/>
                    <a:lstStyle/>
                    <a:p>
                      <a:r>
                        <a:rPr lang="en-US" sz="1600" i="1"/>
                        <a:t>Ich bereue, das getan zu haben.</a:t>
                      </a:r>
                    </a:p>
                  </a:txBody>
                  <a:tcPr/>
                </a:tc>
                <a:tc>
                  <a:txBody>
                    <a:bodyPr/>
                    <a:lstStyle/>
                    <a:p>
                      <a:r>
                        <a:rPr lang="en-US" sz="1600"/>
                        <a:t>&gt;&gt; Ich habe das getan</a:t>
                      </a:r>
                    </a:p>
                  </a:txBody>
                  <a:tcPr/>
                </a:tc>
                <a:extLst>
                  <a:ext uri="{0D108BD9-81ED-4DB2-BD59-A6C34878D82A}">
                    <a16:rowId xmlns:a16="http://schemas.microsoft.com/office/drawing/2014/main" val="822092799"/>
                  </a:ext>
                </a:extLst>
              </a:tr>
              <a:tr h="370840">
                <a:tc>
                  <a:txBody>
                    <a:bodyPr/>
                    <a:lstStyle/>
                    <a:p>
                      <a:r>
                        <a:rPr lang="en-US" sz="1600"/>
                        <a:t>nicht-faktiv</a:t>
                      </a:r>
                    </a:p>
                  </a:txBody>
                  <a:tcPr/>
                </a:tc>
                <a:tc>
                  <a:txBody>
                    <a:bodyPr/>
                    <a:lstStyle/>
                    <a:p>
                      <a:r>
                        <a:rPr lang="en-US" sz="1600" i="1"/>
                        <a:t>Sie gab vor, Lehrerin zu sein</a:t>
                      </a:r>
                    </a:p>
                  </a:txBody>
                  <a:tcPr/>
                </a:tc>
                <a:tc>
                  <a:txBody>
                    <a:bodyPr/>
                    <a:lstStyle/>
                    <a:p>
                      <a:r>
                        <a:rPr lang="en-US" sz="1600"/>
                        <a:t>&gt;&gt; Sie ist keine Lehrern</a:t>
                      </a:r>
                    </a:p>
                  </a:txBody>
                  <a:tcPr/>
                </a:tc>
                <a:extLst>
                  <a:ext uri="{0D108BD9-81ED-4DB2-BD59-A6C34878D82A}">
                    <a16:rowId xmlns:a16="http://schemas.microsoft.com/office/drawing/2014/main" val="902840996"/>
                  </a:ext>
                </a:extLst>
              </a:tr>
              <a:tr h="370840">
                <a:tc>
                  <a:txBody>
                    <a:bodyPr/>
                    <a:lstStyle/>
                    <a:p>
                      <a:r>
                        <a:rPr lang="en-US" sz="1600"/>
                        <a:t>lexikalisch</a:t>
                      </a:r>
                    </a:p>
                  </a:txBody>
                  <a:tcPr/>
                </a:tc>
                <a:tc>
                  <a:txBody>
                    <a:bodyPr/>
                    <a:lstStyle/>
                    <a:p>
                      <a:r>
                        <a:rPr lang="en-US" sz="1600" i="1"/>
                        <a:t>Sie schaffte es, zu entkommen</a:t>
                      </a:r>
                    </a:p>
                  </a:txBody>
                  <a:tcPr/>
                </a:tc>
                <a:tc>
                  <a:txBody>
                    <a:bodyPr/>
                    <a:lstStyle/>
                    <a:p>
                      <a:r>
                        <a:rPr lang="en-US" sz="1600"/>
                        <a:t>Sie versuchte zu entkommen</a:t>
                      </a:r>
                    </a:p>
                  </a:txBody>
                  <a:tcPr/>
                </a:tc>
                <a:extLst>
                  <a:ext uri="{0D108BD9-81ED-4DB2-BD59-A6C34878D82A}">
                    <a16:rowId xmlns:a16="http://schemas.microsoft.com/office/drawing/2014/main" val="983413091"/>
                  </a:ext>
                </a:extLst>
              </a:tr>
              <a:tr h="370840">
                <a:tc>
                  <a:txBody>
                    <a:bodyPr/>
                    <a:lstStyle/>
                    <a:p>
                      <a:r>
                        <a:rPr lang="en-US" sz="1600"/>
                        <a:t>strukturell</a:t>
                      </a:r>
                    </a:p>
                  </a:txBody>
                  <a:tcPr/>
                </a:tc>
                <a:tc>
                  <a:txBody>
                    <a:bodyPr/>
                    <a:lstStyle/>
                    <a:p>
                      <a:r>
                        <a:rPr lang="en-US" sz="1600" i="1"/>
                        <a:t>Wer kommt?</a:t>
                      </a:r>
                    </a:p>
                  </a:txBody>
                  <a:tcPr/>
                </a:tc>
                <a:tc>
                  <a:txBody>
                    <a:bodyPr/>
                    <a:lstStyle/>
                    <a:p>
                      <a:r>
                        <a:rPr lang="en-US" sz="1600"/>
                        <a:t>Jemand kommt</a:t>
                      </a:r>
                    </a:p>
                  </a:txBody>
                  <a:tcPr/>
                </a:tc>
                <a:extLst>
                  <a:ext uri="{0D108BD9-81ED-4DB2-BD59-A6C34878D82A}">
                    <a16:rowId xmlns:a16="http://schemas.microsoft.com/office/drawing/2014/main" val="1487547777"/>
                  </a:ext>
                </a:extLst>
              </a:tr>
              <a:tr h="370840">
                <a:tc>
                  <a:txBody>
                    <a:bodyPr/>
                    <a:lstStyle/>
                    <a:p>
                      <a:r>
                        <a:rPr lang="en-US" sz="1600"/>
                        <a:t>kontrafaktisch</a:t>
                      </a:r>
                    </a:p>
                  </a:txBody>
                  <a:tcPr/>
                </a:tc>
                <a:tc>
                  <a:txBody>
                    <a:bodyPr/>
                    <a:lstStyle/>
                    <a:p>
                      <a:r>
                        <a:rPr lang="en-US" sz="1600" i="1"/>
                        <a:t>Wenn ich nicht krank wäre, würde ich mitkommen.</a:t>
                      </a:r>
                    </a:p>
                  </a:txBody>
                  <a:tcPr/>
                </a:tc>
                <a:tc>
                  <a:txBody>
                    <a:bodyPr/>
                    <a:lstStyle/>
                    <a:p>
                      <a:r>
                        <a:rPr lang="en-US" sz="1600"/>
                        <a:t>Ich bin krank</a:t>
                      </a:r>
                    </a:p>
                  </a:txBody>
                  <a:tcPr/>
                </a:tc>
                <a:extLst>
                  <a:ext uri="{0D108BD9-81ED-4DB2-BD59-A6C34878D82A}">
                    <a16:rowId xmlns:a16="http://schemas.microsoft.com/office/drawing/2014/main" val="1240864544"/>
                  </a:ext>
                </a:extLst>
              </a:tr>
            </a:tbl>
          </a:graphicData>
        </a:graphic>
      </p:graphicFrame>
    </p:spTree>
    <p:extLst>
      <p:ext uri="{BB962C8B-B14F-4D97-AF65-F5344CB8AC3E}">
        <p14:creationId xmlns:p14="http://schemas.microsoft.com/office/powerpoint/2010/main" val="437440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5C67-2E9F-734B-98B9-39FCF7D1CC32}"/>
              </a:ext>
            </a:extLst>
          </p:cNvPr>
          <p:cNvSpPr>
            <a:spLocks noGrp="1"/>
          </p:cNvSpPr>
          <p:nvPr>
            <p:ph type="title"/>
          </p:nvPr>
        </p:nvSpPr>
        <p:spPr/>
        <p:txBody>
          <a:bodyPr/>
          <a:lstStyle/>
          <a:p>
            <a:r>
              <a:rPr lang="en-US"/>
              <a:t>Wesentliche Erkenntnisse: Deixis</a:t>
            </a:r>
          </a:p>
        </p:txBody>
      </p:sp>
      <p:sp>
        <p:nvSpPr>
          <p:cNvPr id="3" name="Content Placeholder 2">
            <a:extLst>
              <a:ext uri="{FF2B5EF4-FFF2-40B4-BE49-F238E27FC236}">
                <a16:creationId xmlns:a16="http://schemas.microsoft.com/office/drawing/2014/main" id="{694AB418-CBA6-4743-AEAA-0E81DAE18527}"/>
              </a:ext>
            </a:extLst>
          </p:cNvPr>
          <p:cNvSpPr>
            <a:spLocks noGrp="1"/>
          </p:cNvSpPr>
          <p:nvPr>
            <p:ph idx="1"/>
          </p:nvPr>
        </p:nvSpPr>
        <p:spPr>
          <a:xfrm>
            <a:off x="395536" y="1167673"/>
            <a:ext cx="4338482" cy="3423465"/>
          </a:xfrm>
        </p:spPr>
        <p:txBody>
          <a:bodyPr>
            <a:noAutofit/>
          </a:bodyPr>
          <a:lstStyle/>
          <a:p>
            <a:r>
              <a:rPr lang="en-US" sz="2000" b="1"/>
              <a:t>Personaldeixis:</a:t>
            </a:r>
            <a:r>
              <a:rPr lang="en-US" sz="2000"/>
              <a:t> </a:t>
            </a:r>
            <a:r>
              <a:rPr lang="en-US" sz="2000" i="1"/>
              <a:t>ich, wir</a:t>
            </a:r>
            <a:endParaRPr lang="en-US" sz="2000"/>
          </a:p>
          <a:p>
            <a:pPr lvl="1"/>
            <a:r>
              <a:rPr lang="en-US" sz="1800"/>
              <a:t>kontextabhängig: </a:t>
            </a:r>
            <a:r>
              <a:rPr lang="en-US" sz="1800" i="1"/>
              <a:t>Heute sind wir im Pragmatikkurs </a:t>
            </a:r>
            <a:r>
              <a:rPr lang="en-US" sz="1800"/>
              <a:t>vs. </a:t>
            </a:r>
            <a:r>
              <a:rPr lang="en-US" sz="1800" i="1"/>
              <a:t>Gestern haben wir alte Klausuren durch den Reißwolf gejagt</a:t>
            </a:r>
            <a:endParaRPr lang="en-US" sz="1800"/>
          </a:p>
          <a:p>
            <a:r>
              <a:rPr lang="en-US" sz="2000" b="1"/>
              <a:t>Temporaldeixis: </a:t>
            </a:r>
            <a:r>
              <a:rPr lang="en-US" sz="2000" i="1"/>
              <a:t>gestern, heute, morgen</a:t>
            </a:r>
            <a:endParaRPr lang="en-US" sz="2000"/>
          </a:p>
          <a:p>
            <a:r>
              <a:rPr lang="en-US" sz="2000" b="1"/>
              <a:t>Lokaldeixis: </a:t>
            </a:r>
            <a:r>
              <a:rPr lang="en-US" sz="2000" i="1"/>
              <a:t>hier, dort</a:t>
            </a:r>
          </a:p>
          <a:p>
            <a:r>
              <a:rPr lang="en-US" sz="2000" b="1"/>
              <a:t>Diskursdeixis: </a:t>
            </a:r>
            <a:r>
              <a:rPr lang="en-US" sz="2000"/>
              <a:t>z.B. </a:t>
            </a:r>
            <a:r>
              <a:rPr lang="en-US" sz="2000" i="1"/>
              <a:t>Tack, tack, tack: </a:t>
            </a:r>
            <a:r>
              <a:rPr lang="en-US" sz="2000" i="1" u="sng"/>
              <a:t>So</a:t>
            </a:r>
            <a:r>
              <a:rPr lang="en-US" sz="2000" i="1"/>
              <a:t> ging es die ganze Nacht.</a:t>
            </a:r>
          </a:p>
          <a:p>
            <a:r>
              <a:rPr lang="en-US" sz="2000" b="1"/>
              <a:t>Sozialdeixis: </a:t>
            </a:r>
            <a:r>
              <a:rPr lang="en-US" sz="2000" i="1"/>
              <a:t>Sehr geehrter Herr Bundeskanzler </a:t>
            </a:r>
            <a:r>
              <a:rPr lang="en-US" sz="2000"/>
              <a:t>vs. </a:t>
            </a:r>
            <a:r>
              <a:rPr lang="en-US" sz="2000" i="1"/>
              <a:t>Hey Olaf</a:t>
            </a:r>
            <a:endParaRPr lang="en-DE" sz="2000" b="1"/>
          </a:p>
          <a:p>
            <a:endParaRPr lang="en-US" sz="2000" i="1"/>
          </a:p>
          <a:p>
            <a:endParaRPr lang="en-US" sz="2000" b="1"/>
          </a:p>
        </p:txBody>
      </p:sp>
      <p:sp>
        <p:nvSpPr>
          <p:cNvPr id="4" name="TextBox 3">
            <a:extLst>
              <a:ext uri="{FF2B5EF4-FFF2-40B4-BE49-F238E27FC236}">
                <a16:creationId xmlns:a16="http://schemas.microsoft.com/office/drawing/2014/main" id="{9B0CA705-3C9D-B247-A0BC-BD77DA5FF93C}"/>
              </a:ext>
            </a:extLst>
          </p:cNvPr>
          <p:cNvSpPr txBox="1"/>
          <p:nvPr/>
        </p:nvSpPr>
        <p:spPr>
          <a:xfrm>
            <a:off x="6458984" y="4872509"/>
            <a:ext cx="2405853" cy="248401"/>
          </a:xfrm>
          <a:prstGeom prst="rect">
            <a:avLst/>
          </a:prstGeom>
          <a:noFill/>
        </p:spPr>
        <p:txBody>
          <a:bodyPr wrap="square" rtlCol="0">
            <a:spAutoFit/>
          </a:bodyPr>
          <a:lstStyle/>
          <a:p>
            <a:r>
              <a:rPr lang="en-US" sz="1014"/>
              <a:t>(Meibauer 2008: 15)</a:t>
            </a:r>
          </a:p>
        </p:txBody>
      </p:sp>
      <p:sp>
        <p:nvSpPr>
          <p:cNvPr id="5" name="Footer Placeholder 2">
            <a:extLst>
              <a:ext uri="{FF2B5EF4-FFF2-40B4-BE49-F238E27FC236}">
                <a16:creationId xmlns:a16="http://schemas.microsoft.com/office/drawing/2014/main" id="{3D2C8083-AD9B-C24B-B4C5-45032CDCF0BD}"/>
              </a:ext>
            </a:extLst>
          </p:cNvPr>
          <p:cNvSpPr>
            <a:spLocks noGrp="1"/>
          </p:cNvSpPr>
          <p:nvPr>
            <p:ph type="ftr" sz="quarter" idx="11"/>
          </p:nvPr>
        </p:nvSpPr>
        <p:spPr>
          <a:xfrm>
            <a:off x="628650" y="4975579"/>
            <a:ext cx="7129704" cy="148683"/>
          </a:xfrm>
        </p:spPr>
        <p:txBody>
          <a:bodyPr/>
          <a:lstStyle/>
          <a:p>
            <a:r>
              <a:rPr lang="de-DE"/>
              <a:t>(Meibauer et al. 2015; Finkbeiner 2015); Grafik: Wesn, CC BY-SA 3.0,,via Wikimedia Commons</a:t>
            </a:r>
          </a:p>
        </p:txBody>
      </p:sp>
      <p:pic>
        <p:nvPicPr>
          <p:cNvPr id="12290" name="Picture 2">
            <a:extLst>
              <a:ext uri="{FF2B5EF4-FFF2-40B4-BE49-F238E27FC236}">
                <a16:creationId xmlns:a16="http://schemas.microsoft.com/office/drawing/2014/main" id="{DCF2706B-6190-2D46-B909-6DDA5B143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19535"/>
            <a:ext cx="4008988" cy="300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2AF7-C420-2542-BBA8-184F3DBD295F}"/>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20CC390D-301D-EC4D-A88B-41582CF5249B}"/>
              </a:ext>
            </a:extLst>
          </p:cNvPr>
          <p:cNvSpPr>
            <a:spLocks noGrp="1"/>
          </p:cNvSpPr>
          <p:nvPr>
            <p:ph type="ftr" sz="quarter" idx="11"/>
          </p:nvPr>
        </p:nvSpPr>
        <p:spPr/>
        <p:txBody>
          <a:bodyPr/>
          <a:lstStyle/>
          <a:p>
            <a:r>
              <a:rPr lang="de-DE" sz="600"/>
              <a:t>Screenshot: https://www.spiegel.de/familie/inobhutnahme-durchs-jugendamt-aus-mir-ist-was-geworden-weil-ich-im-heim-aufgewachsen-bin-a-4e77f7be-7a33-462f-82e6-1cd6f590757c</a:t>
            </a:r>
          </a:p>
        </p:txBody>
      </p:sp>
      <p:sp>
        <p:nvSpPr>
          <p:cNvPr id="4" name="Slide Number Placeholder 3">
            <a:extLst>
              <a:ext uri="{FF2B5EF4-FFF2-40B4-BE49-F238E27FC236}">
                <a16:creationId xmlns:a16="http://schemas.microsoft.com/office/drawing/2014/main" id="{CDB56F10-04F1-B348-B40E-6B729C1A2BA5}"/>
              </a:ext>
            </a:extLst>
          </p:cNvPr>
          <p:cNvSpPr>
            <a:spLocks noGrp="1"/>
          </p:cNvSpPr>
          <p:nvPr>
            <p:ph type="sldNum" sz="quarter" idx="12"/>
          </p:nvPr>
        </p:nvSpPr>
        <p:spPr/>
        <p:txBody>
          <a:bodyPr/>
          <a:lstStyle/>
          <a:p>
            <a:fld id="{9D195BCC-3514-4B1B-9C18-24F3D67EC549}" type="slidenum">
              <a:rPr lang="de-DE" smtClean="0"/>
              <a:t>38</a:t>
            </a:fld>
            <a:endParaRPr lang="de-DE"/>
          </a:p>
        </p:txBody>
      </p:sp>
      <p:sp>
        <p:nvSpPr>
          <p:cNvPr id="5" name="Text Placeholder 4">
            <a:extLst>
              <a:ext uri="{FF2B5EF4-FFF2-40B4-BE49-F238E27FC236}">
                <a16:creationId xmlns:a16="http://schemas.microsoft.com/office/drawing/2014/main" id="{2CF4C0A9-693B-384C-AA91-F2E6876CBF1E}"/>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4F5263E6-09A8-3545-A0BE-058F22AFF2E2}"/>
              </a:ext>
            </a:extLst>
          </p:cNvPr>
          <p:cNvSpPr>
            <a:spLocks noGrp="1"/>
          </p:cNvSpPr>
          <p:nvPr>
            <p:ph type="body" sz="quarter" idx="15"/>
          </p:nvPr>
        </p:nvSpPr>
        <p:spPr/>
        <p:txBody>
          <a:bodyPr/>
          <a:lstStyle/>
          <a:p>
            <a:r>
              <a:rPr lang="en-DE"/>
              <a:t>Anapher und Katapher</a:t>
            </a:r>
          </a:p>
        </p:txBody>
      </p:sp>
      <p:pic>
        <p:nvPicPr>
          <p:cNvPr id="8" name="Picture 7" descr="Screenshot »Aus mir ist was geworden, weil ich im Heim aufgewachsen bin«:&#10;Ihre Mutter konnte nicht für sie (Katapher) sorgen – so kam Celine (Bezugswort) mit zehn Jahren ins Kinderheim. Für sie (Anapher) brach eine Welt zusammen. Aber bald tat sich eine neue auf, die sie zufriedener machte als zuvor. ">
            <a:extLst>
              <a:ext uri="{FF2B5EF4-FFF2-40B4-BE49-F238E27FC236}">
                <a16:creationId xmlns:a16="http://schemas.microsoft.com/office/drawing/2014/main" id="{4EAEDFCD-C838-F14D-9D81-4B5EA8ECC7F7}"/>
              </a:ext>
            </a:extLst>
          </p:cNvPr>
          <p:cNvPicPr>
            <a:picLocks noChangeAspect="1"/>
          </p:cNvPicPr>
          <p:nvPr/>
        </p:nvPicPr>
        <p:blipFill>
          <a:blip r:embed="rId2"/>
          <a:stretch>
            <a:fillRect/>
          </a:stretch>
        </p:blipFill>
        <p:spPr>
          <a:xfrm>
            <a:off x="683568" y="1597164"/>
            <a:ext cx="7353366" cy="3260113"/>
          </a:xfrm>
          <a:prstGeom prst="rect">
            <a:avLst/>
          </a:prstGeom>
        </p:spPr>
      </p:pic>
      <p:sp>
        <p:nvSpPr>
          <p:cNvPr id="11" name="Rectangle 10">
            <a:extLst>
              <a:ext uri="{FF2B5EF4-FFF2-40B4-BE49-F238E27FC236}">
                <a16:creationId xmlns:a16="http://schemas.microsoft.com/office/drawing/2014/main" id="{75557685-0D37-8B45-8472-DA269105D2EF}"/>
              </a:ext>
            </a:extLst>
          </p:cNvPr>
          <p:cNvSpPr/>
          <p:nvPr/>
        </p:nvSpPr>
        <p:spPr>
          <a:xfrm flipV="1">
            <a:off x="4572000" y="3637045"/>
            <a:ext cx="556766" cy="18000"/>
          </a:xfrm>
          <a:prstGeom prst="rect">
            <a:avLst/>
          </a:prstGeom>
          <a:solidFill>
            <a:schemeClr val="tx2"/>
          </a:solidFill>
          <a:ln w="38100">
            <a:solidFill>
              <a:srgbClr val="0070C0"/>
            </a:solidFill>
            <a:extLst>
              <a:ext uri="{C807C97D-BFC1-408E-A445-0C87EB9F89A2}">
                <ask:lineSketchStyleProps xmlns:ask="http://schemas.microsoft.com/office/drawing/2018/sketchyshapes" sd="4203133778">
                  <a:custGeom>
                    <a:avLst/>
                    <a:gdLst>
                      <a:gd name="connsiteX0" fmla="*/ 0 w 556766"/>
                      <a:gd name="connsiteY0" fmla="*/ 0 h 18000"/>
                      <a:gd name="connsiteX1" fmla="*/ 556766 w 556766"/>
                      <a:gd name="connsiteY1" fmla="*/ 0 h 18000"/>
                      <a:gd name="connsiteX2" fmla="*/ 556766 w 556766"/>
                      <a:gd name="connsiteY2" fmla="*/ 18000 h 18000"/>
                      <a:gd name="connsiteX3" fmla="*/ 0 w 556766"/>
                      <a:gd name="connsiteY3" fmla="*/ 18000 h 18000"/>
                      <a:gd name="connsiteX4" fmla="*/ 0 w 556766"/>
                      <a:gd name="connsiteY4" fmla="*/ 0 h 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766" h="18000" fill="none" extrusionOk="0">
                        <a:moveTo>
                          <a:pt x="0" y="0"/>
                        </a:moveTo>
                        <a:cubicBezTo>
                          <a:pt x="163380" y="-26262"/>
                          <a:pt x="424935" y="-964"/>
                          <a:pt x="556766" y="0"/>
                        </a:cubicBezTo>
                        <a:cubicBezTo>
                          <a:pt x="556239" y="3866"/>
                          <a:pt x="556067" y="9986"/>
                          <a:pt x="556766" y="18000"/>
                        </a:cubicBezTo>
                        <a:cubicBezTo>
                          <a:pt x="358654" y="36999"/>
                          <a:pt x="151585" y="6161"/>
                          <a:pt x="0" y="18000"/>
                        </a:cubicBezTo>
                        <a:cubicBezTo>
                          <a:pt x="105" y="9798"/>
                          <a:pt x="-799" y="4681"/>
                          <a:pt x="0" y="0"/>
                        </a:cubicBezTo>
                        <a:close/>
                      </a:path>
                      <a:path w="556766" h="18000" stroke="0" extrusionOk="0">
                        <a:moveTo>
                          <a:pt x="0" y="0"/>
                        </a:moveTo>
                        <a:cubicBezTo>
                          <a:pt x="221609" y="-14102"/>
                          <a:pt x="363603" y="27534"/>
                          <a:pt x="556766" y="0"/>
                        </a:cubicBezTo>
                        <a:cubicBezTo>
                          <a:pt x="557454" y="7722"/>
                          <a:pt x="556897" y="10148"/>
                          <a:pt x="556766" y="18000"/>
                        </a:cubicBezTo>
                        <a:cubicBezTo>
                          <a:pt x="412005" y="14800"/>
                          <a:pt x="162117" y="31297"/>
                          <a:pt x="0" y="18000"/>
                        </a:cubicBezTo>
                        <a:cubicBezTo>
                          <a:pt x="547" y="13008"/>
                          <a:pt x="589" y="5005"/>
                          <a:pt x="0" y="0"/>
                        </a:cubicBezTo>
                        <a:close/>
                      </a:path>
                    </a:pathLst>
                  </a:custGeom>
                  <ask:type>
                    <ask:lineSketchFreehand/>
                  </ask:type>
                </ask:lineSketchStyleProps>
              </a:ext>
            </a:extLst>
          </a:ln>
          <a:effectLst>
            <a:reflection blurRad="211246" stA="75868" endPos="18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2" name="Rectangle 11">
            <a:extLst>
              <a:ext uri="{FF2B5EF4-FFF2-40B4-BE49-F238E27FC236}">
                <a16:creationId xmlns:a16="http://schemas.microsoft.com/office/drawing/2014/main" id="{C2546507-6DA0-794E-AD8C-4C9A223127E2}"/>
              </a:ext>
            </a:extLst>
          </p:cNvPr>
          <p:cNvSpPr/>
          <p:nvPr/>
        </p:nvSpPr>
        <p:spPr>
          <a:xfrm flipV="1">
            <a:off x="899592" y="3644244"/>
            <a:ext cx="288032" cy="10800"/>
          </a:xfrm>
          <a:prstGeom prst="rect">
            <a:avLst/>
          </a:prstGeom>
          <a:solidFill>
            <a:schemeClr val="tx2"/>
          </a:solidFill>
          <a:ln w="38100">
            <a:solidFill>
              <a:srgbClr val="00B050"/>
            </a:solidFill>
            <a:extLst>
              <a:ext uri="{C807C97D-BFC1-408E-A445-0C87EB9F89A2}">
                <ask:lineSketchStyleProps xmlns:ask="http://schemas.microsoft.com/office/drawing/2018/sketchyshapes" sd="4203133778">
                  <a:custGeom>
                    <a:avLst/>
                    <a:gdLst>
                      <a:gd name="connsiteX0" fmla="*/ 0 w 288032"/>
                      <a:gd name="connsiteY0" fmla="*/ 0 h 10800"/>
                      <a:gd name="connsiteX1" fmla="*/ 288032 w 288032"/>
                      <a:gd name="connsiteY1" fmla="*/ 0 h 10800"/>
                      <a:gd name="connsiteX2" fmla="*/ 288032 w 288032"/>
                      <a:gd name="connsiteY2" fmla="*/ 10800 h 10800"/>
                      <a:gd name="connsiteX3" fmla="*/ 0 w 288032"/>
                      <a:gd name="connsiteY3" fmla="*/ 10800 h 10800"/>
                      <a:gd name="connsiteX4" fmla="*/ 0 w 288032"/>
                      <a:gd name="connsiteY4" fmla="*/ 0 h 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10800" fill="none" extrusionOk="0">
                        <a:moveTo>
                          <a:pt x="0" y="0"/>
                        </a:moveTo>
                        <a:cubicBezTo>
                          <a:pt x="87368" y="1633"/>
                          <a:pt x="213976" y="-4090"/>
                          <a:pt x="288032" y="0"/>
                        </a:cubicBezTo>
                        <a:cubicBezTo>
                          <a:pt x="288225" y="5042"/>
                          <a:pt x="288053" y="8383"/>
                          <a:pt x="288032" y="10800"/>
                        </a:cubicBezTo>
                        <a:cubicBezTo>
                          <a:pt x="174842" y="15882"/>
                          <a:pt x="133446" y="7238"/>
                          <a:pt x="0" y="10800"/>
                        </a:cubicBezTo>
                        <a:cubicBezTo>
                          <a:pt x="105" y="8005"/>
                          <a:pt x="-79" y="5181"/>
                          <a:pt x="0" y="0"/>
                        </a:cubicBezTo>
                        <a:close/>
                      </a:path>
                      <a:path w="288032" h="10800" stroke="0" extrusionOk="0">
                        <a:moveTo>
                          <a:pt x="0" y="0"/>
                        </a:moveTo>
                        <a:cubicBezTo>
                          <a:pt x="128681" y="4587"/>
                          <a:pt x="157083" y="-5320"/>
                          <a:pt x="288032" y="0"/>
                        </a:cubicBezTo>
                        <a:cubicBezTo>
                          <a:pt x="288360" y="4923"/>
                          <a:pt x="288163" y="6528"/>
                          <a:pt x="288032" y="10800"/>
                        </a:cubicBezTo>
                        <a:cubicBezTo>
                          <a:pt x="214818" y="16967"/>
                          <a:pt x="90975" y="-2202"/>
                          <a:pt x="0" y="10800"/>
                        </a:cubicBezTo>
                        <a:cubicBezTo>
                          <a:pt x="-533" y="6047"/>
                          <a:pt x="-491" y="3309"/>
                          <a:pt x="0" y="0"/>
                        </a:cubicBezTo>
                        <a:close/>
                      </a:path>
                    </a:pathLst>
                  </a:custGeom>
                  <ask:type>
                    <ask:lineSketchFreehand/>
                  </ask:type>
                </ask:lineSketchStyleProps>
              </a:ext>
            </a:extLst>
          </a:ln>
          <a:effectLst>
            <a:reflection blurRad="211246" stA="75868" endPos="18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3" name="Rectangle 12">
            <a:extLst>
              <a:ext uri="{FF2B5EF4-FFF2-40B4-BE49-F238E27FC236}">
                <a16:creationId xmlns:a16="http://schemas.microsoft.com/office/drawing/2014/main" id="{387E7BC2-29C2-EE4F-8380-3891EE1ED26F}"/>
              </a:ext>
            </a:extLst>
          </p:cNvPr>
          <p:cNvSpPr/>
          <p:nvPr/>
        </p:nvSpPr>
        <p:spPr>
          <a:xfrm flipV="1">
            <a:off x="2987824" y="3633444"/>
            <a:ext cx="288032" cy="10800"/>
          </a:xfrm>
          <a:prstGeom prst="rect">
            <a:avLst/>
          </a:prstGeom>
          <a:solidFill>
            <a:srgbClr val="00B050"/>
          </a:solidFill>
          <a:ln w="38100">
            <a:solidFill>
              <a:srgbClr val="00B050"/>
            </a:solidFill>
            <a:extLst>
              <a:ext uri="{C807C97D-BFC1-408E-A445-0C87EB9F89A2}">
                <ask:lineSketchStyleProps xmlns:ask="http://schemas.microsoft.com/office/drawing/2018/sketchyshapes" sd="4203133778">
                  <a:custGeom>
                    <a:avLst/>
                    <a:gdLst>
                      <a:gd name="connsiteX0" fmla="*/ 0 w 288032"/>
                      <a:gd name="connsiteY0" fmla="*/ 0 h 10800"/>
                      <a:gd name="connsiteX1" fmla="*/ 288032 w 288032"/>
                      <a:gd name="connsiteY1" fmla="*/ 0 h 10800"/>
                      <a:gd name="connsiteX2" fmla="*/ 288032 w 288032"/>
                      <a:gd name="connsiteY2" fmla="*/ 10800 h 10800"/>
                      <a:gd name="connsiteX3" fmla="*/ 0 w 288032"/>
                      <a:gd name="connsiteY3" fmla="*/ 10800 h 10800"/>
                      <a:gd name="connsiteX4" fmla="*/ 0 w 288032"/>
                      <a:gd name="connsiteY4" fmla="*/ 0 h 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10800" fill="none" extrusionOk="0">
                        <a:moveTo>
                          <a:pt x="0" y="0"/>
                        </a:moveTo>
                        <a:cubicBezTo>
                          <a:pt x="87368" y="1633"/>
                          <a:pt x="213976" y="-4090"/>
                          <a:pt x="288032" y="0"/>
                        </a:cubicBezTo>
                        <a:cubicBezTo>
                          <a:pt x="288225" y="5042"/>
                          <a:pt x="288053" y="8383"/>
                          <a:pt x="288032" y="10800"/>
                        </a:cubicBezTo>
                        <a:cubicBezTo>
                          <a:pt x="174842" y="15882"/>
                          <a:pt x="133446" y="7238"/>
                          <a:pt x="0" y="10800"/>
                        </a:cubicBezTo>
                        <a:cubicBezTo>
                          <a:pt x="105" y="8005"/>
                          <a:pt x="-79" y="5181"/>
                          <a:pt x="0" y="0"/>
                        </a:cubicBezTo>
                        <a:close/>
                      </a:path>
                      <a:path w="288032" h="10800" stroke="0" extrusionOk="0">
                        <a:moveTo>
                          <a:pt x="0" y="0"/>
                        </a:moveTo>
                        <a:cubicBezTo>
                          <a:pt x="128681" y="4587"/>
                          <a:pt x="157083" y="-5320"/>
                          <a:pt x="288032" y="0"/>
                        </a:cubicBezTo>
                        <a:cubicBezTo>
                          <a:pt x="288360" y="4923"/>
                          <a:pt x="288163" y="6528"/>
                          <a:pt x="288032" y="10800"/>
                        </a:cubicBezTo>
                        <a:cubicBezTo>
                          <a:pt x="214818" y="16967"/>
                          <a:pt x="90975" y="-2202"/>
                          <a:pt x="0" y="10800"/>
                        </a:cubicBezTo>
                        <a:cubicBezTo>
                          <a:pt x="-533" y="6047"/>
                          <a:pt x="-491" y="3309"/>
                          <a:pt x="0" y="0"/>
                        </a:cubicBezTo>
                        <a:close/>
                      </a:path>
                    </a:pathLst>
                  </a:custGeom>
                  <ask:type>
                    <ask:lineSketchFreehand/>
                  </ask:type>
                </ask:lineSketchStyleProps>
              </a:ext>
            </a:extLst>
          </a:ln>
          <a:effectLst>
            <a:reflection blurRad="211246" stA="75868" endPos="18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4" name="Rectangle 13">
            <a:extLst>
              <a:ext uri="{FF2B5EF4-FFF2-40B4-BE49-F238E27FC236}">
                <a16:creationId xmlns:a16="http://schemas.microsoft.com/office/drawing/2014/main" id="{A7D33477-0896-4842-B56C-20A276DDD967}"/>
              </a:ext>
            </a:extLst>
          </p:cNvPr>
          <p:cNvSpPr/>
          <p:nvPr/>
        </p:nvSpPr>
        <p:spPr>
          <a:xfrm flipV="1">
            <a:off x="899592" y="3871069"/>
            <a:ext cx="288032" cy="10800"/>
          </a:xfrm>
          <a:prstGeom prst="rect">
            <a:avLst/>
          </a:prstGeom>
          <a:solidFill>
            <a:schemeClr val="tx2"/>
          </a:solidFill>
          <a:ln w="38100">
            <a:solidFill>
              <a:srgbClr val="0070C0"/>
            </a:solidFill>
            <a:extLst>
              <a:ext uri="{C807C97D-BFC1-408E-A445-0C87EB9F89A2}">
                <ask:lineSketchStyleProps xmlns:ask="http://schemas.microsoft.com/office/drawing/2018/sketchyshapes" sd="4203133778">
                  <a:custGeom>
                    <a:avLst/>
                    <a:gdLst>
                      <a:gd name="connsiteX0" fmla="*/ 0 w 288032"/>
                      <a:gd name="connsiteY0" fmla="*/ 0 h 10800"/>
                      <a:gd name="connsiteX1" fmla="*/ 288032 w 288032"/>
                      <a:gd name="connsiteY1" fmla="*/ 0 h 10800"/>
                      <a:gd name="connsiteX2" fmla="*/ 288032 w 288032"/>
                      <a:gd name="connsiteY2" fmla="*/ 10800 h 10800"/>
                      <a:gd name="connsiteX3" fmla="*/ 0 w 288032"/>
                      <a:gd name="connsiteY3" fmla="*/ 10800 h 10800"/>
                      <a:gd name="connsiteX4" fmla="*/ 0 w 288032"/>
                      <a:gd name="connsiteY4" fmla="*/ 0 h 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2" h="10800" fill="none" extrusionOk="0">
                        <a:moveTo>
                          <a:pt x="0" y="0"/>
                        </a:moveTo>
                        <a:cubicBezTo>
                          <a:pt x="87368" y="1633"/>
                          <a:pt x="213976" y="-4090"/>
                          <a:pt x="288032" y="0"/>
                        </a:cubicBezTo>
                        <a:cubicBezTo>
                          <a:pt x="288225" y="5042"/>
                          <a:pt x="288053" y="8383"/>
                          <a:pt x="288032" y="10800"/>
                        </a:cubicBezTo>
                        <a:cubicBezTo>
                          <a:pt x="174842" y="15882"/>
                          <a:pt x="133446" y="7238"/>
                          <a:pt x="0" y="10800"/>
                        </a:cubicBezTo>
                        <a:cubicBezTo>
                          <a:pt x="105" y="8005"/>
                          <a:pt x="-79" y="5181"/>
                          <a:pt x="0" y="0"/>
                        </a:cubicBezTo>
                        <a:close/>
                      </a:path>
                      <a:path w="288032" h="10800" stroke="0" extrusionOk="0">
                        <a:moveTo>
                          <a:pt x="0" y="0"/>
                        </a:moveTo>
                        <a:cubicBezTo>
                          <a:pt x="128681" y="4587"/>
                          <a:pt x="157083" y="-5320"/>
                          <a:pt x="288032" y="0"/>
                        </a:cubicBezTo>
                        <a:cubicBezTo>
                          <a:pt x="288360" y="4923"/>
                          <a:pt x="288163" y="6528"/>
                          <a:pt x="288032" y="10800"/>
                        </a:cubicBezTo>
                        <a:cubicBezTo>
                          <a:pt x="214818" y="16967"/>
                          <a:pt x="90975" y="-2202"/>
                          <a:pt x="0" y="10800"/>
                        </a:cubicBezTo>
                        <a:cubicBezTo>
                          <a:pt x="-533" y="6047"/>
                          <a:pt x="-491" y="3309"/>
                          <a:pt x="0" y="0"/>
                        </a:cubicBezTo>
                        <a:close/>
                      </a:path>
                    </a:pathLst>
                  </a:custGeom>
                  <ask:type>
                    <ask:lineSketchFreehand/>
                  </ask:type>
                </ask:lineSketchStyleProps>
              </a:ext>
            </a:extLst>
          </a:ln>
          <a:effectLst>
            <a:reflection blurRad="211246" stA="75868" endPos="18000" dist="50800" dir="5400000" sy="-100000" algn="bl" rotWithShape="0"/>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15" name="Freeform 14">
            <a:extLst>
              <a:ext uri="{FF2B5EF4-FFF2-40B4-BE49-F238E27FC236}">
                <a16:creationId xmlns:a16="http://schemas.microsoft.com/office/drawing/2014/main" id="{63F4BFA7-CB73-1A40-BB98-33F1CE89DDC8}"/>
              </a:ext>
            </a:extLst>
          </p:cNvPr>
          <p:cNvSpPr/>
          <p:nvPr/>
        </p:nvSpPr>
        <p:spPr>
          <a:xfrm>
            <a:off x="3128963" y="3240997"/>
            <a:ext cx="1714500" cy="188003"/>
          </a:xfrm>
          <a:custGeom>
            <a:avLst/>
            <a:gdLst>
              <a:gd name="connsiteX0" fmla="*/ 0 w 1714500"/>
              <a:gd name="connsiteY0" fmla="*/ 238599 h 238599"/>
              <a:gd name="connsiteX1" fmla="*/ 185737 w 1714500"/>
              <a:gd name="connsiteY1" fmla="*/ 110012 h 238599"/>
              <a:gd name="connsiteX2" fmla="*/ 757237 w 1714500"/>
              <a:gd name="connsiteY2" fmla="*/ 9999 h 238599"/>
              <a:gd name="connsiteX3" fmla="*/ 1214437 w 1714500"/>
              <a:gd name="connsiteY3" fmla="*/ 9999 h 238599"/>
              <a:gd name="connsiteX4" fmla="*/ 1543050 w 1714500"/>
              <a:gd name="connsiteY4" fmla="*/ 67149 h 238599"/>
              <a:gd name="connsiteX5" fmla="*/ 1714500 w 1714500"/>
              <a:gd name="connsiteY5" fmla="*/ 238599 h 2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38599">
                <a:moveTo>
                  <a:pt x="0" y="238599"/>
                </a:moveTo>
                <a:cubicBezTo>
                  <a:pt x="29765" y="193355"/>
                  <a:pt x="59531" y="148112"/>
                  <a:pt x="185737" y="110012"/>
                </a:cubicBezTo>
                <a:cubicBezTo>
                  <a:pt x="311943" y="71912"/>
                  <a:pt x="585787" y="26668"/>
                  <a:pt x="757237" y="9999"/>
                </a:cubicBezTo>
                <a:cubicBezTo>
                  <a:pt x="928687" y="-6670"/>
                  <a:pt x="1083468" y="474"/>
                  <a:pt x="1214437" y="9999"/>
                </a:cubicBezTo>
                <a:cubicBezTo>
                  <a:pt x="1345406" y="19524"/>
                  <a:pt x="1459706" y="29049"/>
                  <a:pt x="1543050" y="67149"/>
                </a:cubicBezTo>
                <a:cubicBezTo>
                  <a:pt x="1626394" y="105249"/>
                  <a:pt x="1670447" y="171924"/>
                  <a:pt x="1714500" y="238599"/>
                </a:cubicBezTo>
              </a:path>
            </a:pathLst>
          </a:custGeom>
          <a:noFill/>
          <a:ln w="28575">
            <a:solidFill>
              <a:srgbClr val="00B05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Freeform 15">
            <a:extLst>
              <a:ext uri="{FF2B5EF4-FFF2-40B4-BE49-F238E27FC236}">
                <a16:creationId xmlns:a16="http://schemas.microsoft.com/office/drawing/2014/main" id="{9F632E71-1F8B-514A-801F-EE582FDC0307}"/>
              </a:ext>
            </a:extLst>
          </p:cNvPr>
          <p:cNvSpPr/>
          <p:nvPr/>
        </p:nvSpPr>
        <p:spPr>
          <a:xfrm>
            <a:off x="1107066" y="3122695"/>
            <a:ext cx="3736397" cy="294724"/>
          </a:xfrm>
          <a:custGeom>
            <a:avLst/>
            <a:gdLst>
              <a:gd name="connsiteX0" fmla="*/ 0 w 1714500"/>
              <a:gd name="connsiteY0" fmla="*/ 238599 h 238599"/>
              <a:gd name="connsiteX1" fmla="*/ 185737 w 1714500"/>
              <a:gd name="connsiteY1" fmla="*/ 110012 h 238599"/>
              <a:gd name="connsiteX2" fmla="*/ 757237 w 1714500"/>
              <a:gd name="connsiteY2" fmla="*/ 9999 h 238599"/>
              <a:gd name="connsiteX3" fmla="*/ 1214437 w 1714500"/>
              <a:gd name="connsiteY3" fmla="*/ 9999 h 238599"/>
              <a:gd name="connsiteX4" fmla="*/ 1543050 w 1714500"/>
              <a:gd name="connsiteY4" fmla="*/ 67149 h 238599"/>
              <a:gd name="connsiteX5" fmla="*/ 1714500 w 1714500"/>
              <a:gd name="connsiteY5" fmla="*/ 238599 h 23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38599">
                <a:moveTo>
                  <a:pt x="0" y="238599"/>
                </a:moveTo>
                <a:cubicBezTo>
                  <a:pt x="29765" y="193355"/>
                  <a:pt x="59531" y="148112"/>
                  <a:pt x="185737" y="110012"/>
                </a:cubicBezTo>
                <a:cubicBezTo>
                  <a:pt x="311943" y="71912"/>
                  <a:pt x="585787" y="26668"/>
                  <a:pt x="757237" y="9999"/>
                </a:cubicBezTo>
                <a:cubicBezTo>
                  <a:pt x="928687" y="-6670"/>
                  <a:pt x="1083468" y="474"/>
                  <a:pt x="1214437" y="9999"/>
                </a:cubicBezTo>
                <a:cubicBezTo>
                  <a:pt x="1345406" y="19524"/>
                  <a:pt x="1459706" y="29049"/>
                  <a:pt x="1543050" y="67149"/>
                </a:cubicBezTo>
                <a:cubicBezTo>
                  <a:pt x="1626394" y="105249"/>
                  <a:pt x="1670447" y="171924"/>
                  <a:pt x="1714500" y="238599"/>
                </a:cubicBezTo>
              </a:path>
            </a:pathLst>
          </a:custGeom>
          <a:noFill/>
          <a:ln w="28575">
            <a:solidFill>
              <a:srgbClr val="00B05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Freeform 16">
            <a:extLst>
              <a:ext uri="{FF2B5EF4-FFF2-40B4-BE49-F238E27FC236}">
                <a16:creationId xmlns:a16="http://schemas.microsoft.com/office/drawing/2014/main" id="{E5F1487C-202A-464A-854B-C552F9B6942F}"/>
              </a:ext>
            </a:extLst>
          </p:cNvPr>
          <p:cNvSpPr/>
          <p:nvPr/>
        </p:nvSpPr>
        <p:spPr>
          <a:xfrm>
            <a:off x="1070474" y="3743325"/>
            <a:ext cx="3787276" cy="369544"/>
          </a:xfrm>
          <a:custGeom>
            <a:avLst/>
            <a:gdLst>
              <a:gd name="connsiteX0" fmla="*/ 3787276 w 3787276"/>
              <a:gd name="connsiteY0" fmla="*/ 0 h 369544"/>
              <a:gd name="connsiteX1" fmla="*/ 3587251 w 3787276"/>
              <a:gd name="connsiteY1" fmla="*/ 228600 h 369544"/>
              <a:gd name="connsiteX2" fmla="*/ 3258639 w 3787276"/>
              <a:gd name="connsiteY2" fmla="*/ 242888 h 369544"/>
              <a:gd name="connsiteX3" fmla="*/ 1701301 w 3787276"/>
              <a:gd name="connsiteY3" fmla="*/ 314325 h 369544"/>
              <a:gd name="connsiteX4" fmla="*/ 901201 w 3787276"/>
              <a:gd name="connsiteY4" fmla="*/ 357188 h 369544"/>
              <a:gd name="connsiteX5" fmla="*/ 143964 w 3787276"/>
              <a:gd name="connsiteY5" fmla="*/ 357188 h 369544"/>
              <a:gd name="connsiteX6" fmla="*/ 1089 w 3787276"/>
              <a:gd name="connsiteY6" fmla="*/ 214313 h 36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7276" h="369544">
                <a:moveTo>
                  <a:pt x="3787276" y="0"/>
                </a:moveTo>
                <a:cubicBezTo>
                  <a:pt x="3731316" y="94059"/>
                  <a:pt x="3675357" y="188119"/>
                  <a:pt x="3587251" y="228600"/>
                </a:cubicBezTo>
                <a:cubicBezTo>
                  <a:pt x="3499145" y="269081"/>
                  <a:pt x="3258639" y="242888"/>
                  <a:pt x="3258639" y="242888"/>
                </a:cubicBezTo>
                <a:lnTo>
                  <a:pt x="1701301" y="314325"/>
                </a:lnTo>
                <a:cubicBezTo>
                  <a:pt x="1308395" y="333375"/>
                  <a:pt x="1160757" y="350044"/>
                  <a:pt x="901201" y="357188"/>
                </a:cubicBezTo>
                <a:cubicBezTo>
                  <a:pt x="641645" y="364332"/>
                  <a:pt x="293983" y="381000"/>
                  <a:pt x="143964" y="357188"/>
                </a:cubicBezTo>
                <a:cubicBezTo>
                  <a:pt x="-6055" y="333376"/>
                  <a:pt x="-2483" y="273844"/>
                  <a:pt x="1089" y="214313"/>
                </a:cubicBezTo>
              </a:path>
            </a:pathLst>
          </a:custGeom>
          <a:noFill/>
          <a:ln w="28575">
            <a:solidFill>
              <a:srgbClr val="0070C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u="sng"/>
          </a:p>
        </p:txBody>
      </p:sp>
      <p:sp>
        <p:nvSpPr>
          <p:cNvPr id="18" name="TextBox 17">
            <a:extLst>
              <a:ext uri="{FF2B5EF4-FFF2-40B4-BE49-F238E27FC236}">
                <a16:creationId xmlns:a16="http://schemas.microsoft.com/office/drawing/2014/main" id="{07E29F50-94C4-E442-9915-5B223428CA7B}"/>
              </a:ext>
            </a:extLst>
          </p:cNvPr>
          <p:cNvSpPr txBox="1"/>
          <p:nvPr/>
        </p:nvSpPr>
        <p:spPr>
          <a:xfrm>
            <a:off x="5050890" y="3040942"/>
            <a:ext cx="1225015" cy="400110"/>
          </a:xfrm>
          <a:prstGeom prst="rect">
            <a:avLst/>
          </a:prstGeom>
          <a:noFill/>
        </p:spPr>
        <p:txBody>
          <a:bodyPr wrap="none" rtlCol="0">
            <a:spAutoFit/>
          </a:bodyPr>
          <a:lstStyle/>
          <a:p>
            <a:pPr algn="l"/>
            <a:r>
              <a:rPr lang="en-DE" sz="2000" b="1" dirty="0" err="1">
                <a:solidFill>
                  <a:srgbClr val="00B050"/>
                </a:solidFill>
                <a:latin typeface="Ink Free" panose="03080402000500000000" pitchFamily="66" charset="0"/>
              </a:rPr>
              <a:t>Katapher</a:t>
            </a:r>
          </a:p>
        </p:txBody>
      </p:sp>
      <p:sp>
        <p:nvSpPr>
          <p:cNvPr id="19" name="TextBox 18">
            <a:extLst>
              <a:ext uri="{FF2B5EF4-FFF2-40B4-BE49-F238E27FC236}">
                <a16:creationId xmlns:a16="http://schemas.microsoft.com/office/drawing/2014/main" id="{2E06A92F-0694-894F-93BD-07AB440CD159}"/>
              </a:ext>
            </a:extLst>
          </p:cNvPr>
          <p:cNvSpPr txBox="1"/>
          <p:nvPr/>
        </p:nvSpPr>
        <p:spPr>
          <a:xfrm>
            <a:off x="5077158" y="3912814"/>
            <a:ext cx="1103187" cy="400110"/>
          </a:xfrm>
          <a:prstGeom prst="rect">
            <a:avLst/>
          </a:prstGeom>
          <a:noFill/>
        </p:spPr>
        <p:txBody>
          <a:bodyPr wrap="none" rtlCol="0">
            <a:spAutoFit/>
          </a:bodyPr>
          <a:lstStyle/>
          <a:p>
            <a:pPr algn="l"/>
            <a:r>
              <a:rPr lang="en-DE" sz="2000" b="1" dirty="0" err="1">
                <a:solidFill>
                  <a:srgbClr val="0070C0"/>
                </a:solidFill>
                <a:latin typeface="Ink Free" panose="03080402000500000000" pitchFamily="66" charset="0"/>
              </a:rPr>
              <a:t>Anapher</a:t>
            </a:r>
          </a:p>
        </p:txBody>
      </p:sp>
    </p:spTree>
    <p:extLst>
      <p:ext uri="{BB962C8B-B14F-4D97-AF65-F5344CB8AC3E}">
        <p14:creationId xmlns:p14="http://schemas.microsoft.com/office/powerpoint/2010/main" val="13455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30A4-5105-AE45-8384-27FC1839CC0F}"/>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7D4691D6-CAAE-D24B-A3D2-A7E49018EDD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741CCBF-F431-3142-925D-897992690296}"/>
              </a:ext>
            </a:extLst>
          </p:cNvPr>
          <p:cNvSpPr>
            <a:spLocks noGrp="1"/>
          </p:cNvSpPr>
          <p:nvPr>
            <p:ph type="sldNum" sz="quarter" idx="12"/>
          </p:nvPr>
        </p:nvSpPr>
        <p:spPr/>
        <p:txBody>
          <a:bodyPr/>
          <a:lstStyle/>
          <a:p>
            <a:fld id="{9D195BCC-3514-4B1B-9C18-24F3D67EC549}" type="slidenum">
              <a:rPr lang="de-DE" smtClean="0"/>
              <a:t>39</a:t>
            </a:fld>
            <a:endParaRPr lang="de-DE"/>
          </a:p>
        </p:txBody>
      </p:sp>
      <p:sp>
        <p:nvSpPr>
          <p:cNvPr id="5" name="Text Placeholder 4">
            <a:extLst>
              <a:ext uri="{FF2B5EF4-FFF2-40B4-BE49-F238E27FC236}">
                <a16:creationId xmlns:a16="http://schemas.microsoft.com/office/drawing/2014/main" id="{9E55F7A7-8D00-0A43-A2C5-804A7D79A662}"/>
              </a:ext>
            </a:extLst>
          </p:cNvPr>
          <p:cNvSpPr>
            <a:spLocks noGrp="1"/>
          </p:cNvSpPr>
          <p:nvPr>
            <p:ph type="body" sz="quarter" idx="14"/>
          </p:nvPr>
        </p:nvSpPr>
        <p:spPr/>
        <p:txBody>
          <a:bodyPr/>
          <a:lstStyle/>
          <a:p>
            <a:r>
              <a:rPr lang="en-DE"/>
              <a:t>Typen des Bedeutungswandels:</a:t>
            </a:r>
          </a:p>
          <a:p>
            <a:pPr lvl="1"/>
            <a:r>
              <a:rPr lang="en-DE">
                <a:solidFill>
                  <a:srgbClr val="0070C0"/>
                </a:solidFill>
              </a:rPr>
              <a:t>Bedeutungsverengung</a:t>
            </a:r>
            <a:r>
              <a:rPr lang="en-DE"/>
              <a:t> (</a:t>
            </a:r>
            <a:r>
              <a:rPr lang="en-DE" i="1"/>
              <a:t>fahren </a:t>
            </a:r>
            <a:r>
              <a:rPr lang="en-DE"/>
              <a:t>'gehen' &gt; 'fahren')</a:t>
            </a:r>
          </a:p>
          <a:p>
            <a:pPr lvl="1"/>
            <a:r>
              <a:rPr lang="en-DE">
                <a:solidFill>
                  <a:srgbClr val="0070C0"/>
                </a:solidFill>
              </a:rPr>
              <a:t>Bedeutungserweiterung</a:t>
            </a:r>
            <a:r>
              <a:rPr lang="en-DE"/>
              <a:t> (</a:t>
            </a:r>
            <a:r>
              <a:rPr lang="en-DE" i="1"/>
              <a:t>fertig </a:t>
            </a:r>
            <a:r>
              <a:rPr lang="en-DE"/>
              <a:t>'bereit zur Fahrt' &gt; 'bereit/vorbereitet')</a:t>
            </a:r>
          </a:p>
          <a:p>
            <a:pPr lvl="1"/>
            <a:r>
              <a:rPr lang="en-DE">
                <a:solidFill>
                  <a:srgbClr val="0070C0"/>
                </a:solidFill>
              </a:rPr>
              <a:t>Bedeutungsverbesserung</a:t>
            </a:r>
            <a:r>
              <a:rPr lang="en-DE"/>
              <a:t> (Meliorisierung): mhd. </a:t>
            </a:r>
            <a:r>
              <a:rPr lang="en-DE" i="1"/>
              <a:t>arbeit </a:t>
            </a:r>
            <a:r>
              <a:rPr lang="en-DE"/>
              <a:t>'Mühe, Leid' &gt; nhd. </a:t>
            </a:r>
            <a:r>
              <a:rPr lang="en-DE" i="1"/>
              <a:t>Arbeit </a:t>
            </a:r>
            <a:r>
              <a:rPr lang="en-DE"/>
              <a:t>'Arbeit'; ahd. </a:t>
            </a:r>
            <a:r>
              <a:rPr lang="en-GB"/>
              <a:t>mar(a)hscalc 'Pferdeknecht' &gt; nhd. </a:t>
            </a:r>
            <a:r>
              <a:rPr lang="en-GB" i="1"/>
              <a:t>Marschall</a:t>
            </a:r>
            <a:r>
              <a:rPr lang="en-GB"/>
              <a:t>; ähnlich auch altengl. </a:t>
            </a:r>
            <a:r>
              <a:rPr lang="en-GB" i="1"/>
              <a:t>hlāfweard</a:t>
            </a:r>
            <a:r>
              <a:rPr lang="en-GB"/>
              <a:t> (aus </a:t>
            </a:r>
            <a:r>
              <a:rPr lang="en-GB" i="1"/>
              <a:t>hlāf</a:t>
            </a:r>
            <a:r>
              <a:rPr lang="en-GB"/>
              <a:t> 'Brot' + </a:t>
            </a:r>
            <a:r>
              <a:rPr lang="en-GB" i="1"/>
              <a:t>weard</a:t>
            </a:r>
            <a:r>
              <a:rPr lang="en-GB"/>
              <a:t> 'Wächter</a:t>
            </a:r>
            <a:r>
              <a:rPr lang="de-DE"/>
              <a:t>') &gt; mittelengl. </a:t>
            </a:r>
            <a:r>
              <a:rPr lang="de-DE" i="1"/>
              <a:t>lord </a:t>
            </a:r>
            <a:r>
              <a:rPr lang="de-DE"/>
              <a:t>'Lord'</a:t>
            </a:r>
            <a:endParaRPr lang="en-DE"/>
          </a:p>
          <a:p>
            <a:pPr lvl="1"/>
            <a:r>
              <a:rPr lang="en-DE">
                <a:solidFill>
                  <a:srgbClr val="0070C0"/>
                </a:solidFill>
              </a:rPr>
              <a:t>Bedeutungsverschlechterung</a:t>
            </a:r>
            <a:r>
              <a:rPr lang="en-DE"/>
              <a:t> (Pejorisierung): ahd. </a:t>
            </a:r>
            <a:r>
              <a:rPr lang="en-DE" i="1"/>
              <a:t>diorna </a:t>
            </a:r>
            <a:r>
              <a:rPr lang="en-DE"/>
              <a:t>'Mädchen' &gt; mhd. </a:t>
            </a:r>
            <a:r>
              <a:rPr lang="en-DE" i="1"/>
              <a:t>dierne </a:t>
            </a:r>
            <a:r>
              <a:rPr lang="en-DE"/>
              <a:t>'Dienerin' &gt; nhd. </a:t>
            </a:r>
            <a:r>
              <a:rPr lang="en-DE" i="1"/>
              <a:t>Dirne </a:t>
            </a:r>
            <a:r>
              <a:rPr lang="en-DE"/>
              <a:t>'Prostituierte'</a:t>
            </a:r>
          </a:p>
        </p:txBody>
      </p:sp>
      <p:sp>
        <p:nvSpPr>
          <p:cNvPr id="6" name="Text Placeholder 5">
            <a:extLst>
              <a:ext uri="{FF2B5EF4-FFF2-40B4-BE49-F238E27FC236}">
                <a16:creationId xmlns:a16="http://schemas.microsoft.com/office/drawing/2014/main" id="{693DB1B5-4DFB-6745-B2C0-63663883B545}"/>
              </a:ext>
            </a:extLst>
          </p:cNvPr>
          <p:cNvSpPr>
            <a:spLocks noGrp="1"/>
          </p:cNvSpPr>
          <p:nvPr>
            <p:ph type="body" sz="quarter" idx="15"/>
          </p:nvPr>
        </p:nvSpPr>
        <p:spPr/>
        <p:txBody>
          <a:bodyPr/>
          <a:lstStyle/>
          <a:p>
            <a:r>
              <a:rPr lang="en-DE"/>
              <a:t>Historische Semantik und Pragmatik</a:t>
            </a:r>
          </a:p>
        </p:txBody>
      </p:sp>
    </p:spTree>
    <p:extLst>
      <p:ext uri="{BB962C8B-B14F-4D97-AF65-F5344CB8AC3E}">
        <p14:creationId xmlns:p14="http://schemas.microsoft.com/office/powerpoint/2010/main" val="326210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4</a:t>
            </a:fld>
            <a:endParaRPr lang="de-DE"/>
          </a:p>
        </p:txBody>
      </p:sp>
      <p:graphicFrame>
        <p:nvGraphicFramePr>
          <p:cNvPr id="8" name="Table 8">
            <a:extLst>
              <a:ext uri="{FF2B5EF4-FFF2-40B4-BE49-F238E27FC236}">
                <a16:creationId xmlns:a16="http://schemas.microsoft.com/office/drawing/2014/main" id="{C772B3B4-4AB2-BD4A-AE2B-254E35CB88BC}"/>
              </a:ext>
            </a:extLst>
          </p:cNvPr>
          <p:cNvGraphicFramePr>
            <a:graphicFrameLocks noGrp="1"/>
          </p:cNvGraphicFramePr>
          <p:nvPr>
            <p:extLst>
              <p:ext uri="{D42A27DB-BD31-4B8C-83A1-F6EECF244321}">
                <p14:modId xmlns:p14="http://schemas.microsoft.com/office/powerpoint/2010/main" val="1126894584"/>
              </p:ext>
            </p:extLst>
          </p:nvPr>
        </p:nvGraphicFramePr>
        <p:xfrm>
          <a:off x="1698698" y="867725"/>
          <a:ext cx="5154690" cy="4023360"/>
        </p:xfrm>
        <a:graphic>
          <a:graphicData uri="http://schemas.openxmlformats.org/drawingml/2006/table">
            <a:tbl>
              <a:tblPr firstRow="1" bandRow="1">
                <a:tableStyleId>{5C22544A-7EE6-4342-B048-85BDC9FD1C3A}</a:tableStyleId>
              </a:tblPr>
              <a:tblGrid>
                <a:gridCol w="2577345">
                  <a:extLst>
                    <a:ext uri="{9D8B030D-6E8A-4147-A177-3AD203B41FA5}">
                      <a16:colId xmlns:a16="http://schemas.microsoft.com/office/drawing/2014/main" val="2713331156"/>
                    </a:ext>
                  </a:extLst>
                </a:gridCol>
                <a:gridCol w="2577345">
                  <a:extLst>
                    <a:ext uri="{9D8B030D-6E8A-4147-A177-3AD203B41FA5}">
                      <a16:colId xmlns:a16="http://schemas.microsoft.com/office/drawing/2014/main" val="1576587632"/>
                    </a:ext>
                  </a:extLst>
                </a:gridCol>
              </a:tblGrid>
              <a:tr h="276625">
                <a:tc>
                  <a:txBody>
                    <a:bodyPr/>
                    <a:lstStyle/>
                    <a:p>
                      <a:r>
                        <a:rPr lang="en-DE" sz="1600"/>
                        <a:t>wörtl. Bed.</a:t>
                      </a:r>
                    </a:p>
                  </a:txBody>
                  <a:tcPr/>
                </a:tc>
                <a:tc>
                  <a:txBody>
                    <a:bodyPr/>
                    <a:lstStyle/>
                    <a:p>
                      <a:r>
                        <a:rPr lang="en-DE" sz="1600"/>
                        <a:t>nicht-wörtl. Bed.</a:t>
                      </a:r>
                    </a:p>
                  </a:txBody>
                  <a:tcPr/>
                </a:tc>
                <a:extLst>
                  <a:ext uri="{0D108BD9-81ED-4DB2-BD59-A6C34878D82A}">
                    <a16:rowId xmlns:a16="http://schemas.microsoft.com/office/drawing/2014/main" val="3904847846"/>
                  </a:ext>
                </a:extLst>
              </a:tr>
              <a:tr h="280467">
                <a:tc>
                  <a:txBody>
                    <a:bodyPr/>
                    <a:lstStyle/>
                    <a:p>
                      <a:r>
                        <a:rPr lang="en-DE" sz="1600"/>
                        <a:t>sprachlich</a:t>
                      </a:r>
                    </a:p>
                  </a:txBody>
                  <a:tcPr/>
                </a:tc>
                <a:tc>
                  <a:txBody>
                    <a:bodyPr/>
                    <a:lstStyle/>
                    <a:p>
                      <a:r>
                        <a:rPr lang="en-DE" sz="1600"/>
                        <a:t>außersprachl.</a:t>
                      </a:r>
                    </a:p>
                  </a:txBody>
                  <a:tcPr/>
                </a:tc>
                <a:extLst>
                  <a:ext uri="{0D108BD9-81ED-4DB2-BD59-A6C34878D82A}">
                    <a16:rowId xmlns:a16="http://schemas.microsoft.com/office/drawing/2014/main" val="1420675634"/>
                  </a:ext>
                </a:extLst>
              </a:tr>
              <a:tr h="280467">
                <a:tc>
                  <a:txBody>
                    <a:bodyPr/>
                    <a:lstStyle/>
                    <a:p>
                      <a:r>
                        <a:rPr lang="en-DE" sz="1600"/>
                        <a:t>direkt</a:t>
                      </a:r>
                    </a:p>
                  </a:txBody>
                  <a:tcPr/>
                </a:tc>
                <a:tc>
                  <a:txBody>
                    <a:bodyPr/>
                    <a:lstStyle/>
                    <a:p>
                      <a:r>
                        <a:rPr lang="en-DE" sz="1600"/>
                        <a:t>indirekt</a:t>
                      </a:r>
                    </a:p>
                  </a:txBody>
                  <a:tcPr/>
                </a:tc>
                <a:extLst>
                  <a:ext uri="{0D108BD9-81ED-4DB2-BD59-A6C34878D82A}">
                    <a16:rowId xmlns:a16="http://schemas.microsoft.com/office/drawing/2014/main" val="1759900804"/>
                  </a:ext>
                </a:extLst>
              </a:tr>
              <a:tr h="280467">
                <a:tc>
                  <a:txBody>
                    <a:bodyPr/>
                    <a:lstStyle/>
                    <a:p>
                      <a:r>
                        <a:rPr lang="en-DE" sz="1600"/>
                        <a:t>kontexthabh.</a:t>
                      </a:r>
                    </a:p>
                  </a:txBody>
                  <a:tcPr/>
                </a:tc>
                <a:tc>
                  <a:txBody>
                    <a:bodyPr/>
                    <a:lstStyle/>
                    <a:p>
                      <a:r>
                        <a:rPr lang="en-DE" sz="1600"/>
                        <a:t>kontextunabh.</a:t>
                      </a:r>
                    </a:p>
                  </a:txBody>
                  <a:tcPr/>
                </a:tc>
                <a:extLst>
                  <a:ext uri="{0D108BD9-81ED-4DB2-BD59-A6C34878D82A}">
                    <a16:rowId xmlns:a16="http://schemas.microsoft.com/office/drawing/2014/main" val="1660855138"/>
                  </a:ext>
                </a:extLst>
              </a:tr>
              <a:tr h="280467">
                <a:tc>
                  <a:txBody>
                    <a:bodyPr/>
                    <a:lstStyle/>
                    <a:p>
                      <a:r>
                        <a:rPr lang="en-DE" sz="1600"/>
                        <a:t>unmarkiert</a:t>
                      </a:r>
                    </a:p>
                  </a:txBody>
                  <a:tcPr/>
                </a:tc>
                <a:tc>
                  <a:txBody>
                    <a:bodyPr/>
                    <a:lstStyle/>
                    <a:p>
                      <a:r>
                        <a:rPr lang="en-DE" sz="1600"/>
                        <a:t>markiert</a:t>
                      </a:r>
                    </a:p>
                  </a:txBody>
                  <a:tcPr/>
                </a:tc>
                <a:extLst>
                  <a:ext uri="{0D108BD9-81ED-4DB2-BD59-A6C34878D82A}">
                    <a16:rowId xmlns:a16="http://schemas.microsoft.com/office/drawing/2014/main" val="4047478856"/>
                  </a:ext>
                </a:extLst>
              </a:tr>
              <a:tr h="280467">
                <a:tc>
                  <a:txBody>
                    <a:bodyPr/>
                    <a:lstStyle/>
                    <a:p>
                      <a:r>
                        <a:rPr lang="en-DE" sz="1600"/>
                        <a:t>konventionell</a:t>
                      </a:r>
                    </a:p>
                  </a:txBody>
                  <a:tcPr/>
                </a:tc>
                <a:tc>
                  <a:txBody>
                    <a:bodyPr/>
                    <a:lstStyle/>
                    <a:p>
                      <a:r>
                        <a:rPr lang="en-DE" sz="1600"/>
                        <a:t>inferiert</a:t>
                      </a:r>
                    </a:p>
                  </a:txBody>
                  <a:tcPr/>
                </a:tc>
                <a:extLst>
                  <a:ext uri="{0D108BD9-81ED-4DB2-BD59-A6C34878D82A}">
                    <a16:rowId xmlns:a16="http://schemas.microsoft.com/office/drawing/2014/main" val="1728757639"/>
                  </a:ext>
                </a:extLst>
              </a:tr>
              <a:tr h="280467">
                <a:tc>
                  <a:txBody>
                    <a:bodyPr/>
                    <a:lstStyle/>
                    <a:p>
                      <a:r>
                        <a:rPr lang="en-DE" sz="1600"/>
                        <a:t>obligator.</a:t>
                      </a:r>
                    </a:p>
                  </a:txBody>
                  <a:tcPr/>
                </a:tc>
                <a:tc>
                  <a:txBody>
                    <a:bodyPr/>
                    <a:lstStyle/>
                    <a:p>
                      <a:r>
                        <a:rPr lang="en-DE" sz="1600"/>
                        <a:t>optional</a:t>
                      </a:r>
                    </a:p>
                  </a:txBody>
                  <a:tcPr/>
                </a:tc>
                <a:extLst>
                  <a:ext uri="{0D108BD9-81ED-4DB2-BD59-A6C34878D82A}">
                    <a16:rowId xmlns:a16="http://schemas.microsoft.com/office/drawing/2014/main" val="3632415933"/>
                  </a:ext>
                </a:extLst>
              </a:tr>
              <a:tr h="280467">
                <a:tc>
                  <a:txBody>
                    <a:bodyPr/>
                    <a:lstStyle/>
                    <a:p>
                      <a:r>
                        <a:rPr lang="en-DE" sz="1600"/>
                        <a:t>minimal</a:t>
                      </a:r>
                    </a:p>
                  </a:txBody>
                  <a:tcPr/>
                </a:tc>
                <a:tc>
                  <a:txBody>
                    <a:bodyPr/>
                    <a:lstStyle/>
                    <a:p>
                      <a:r>
                        <a:rPr lang="en-DE" sz="1600"/>
                        <a:t>maximal</a:t>
                      </a:r>
                    </a:p>
                  </a:txBody>
                  <a:tcPr/>
                </a:tc>
                <a:extLst>
                  <a:ext uri="{0D108BD9-81ED-4DB2-BD59-A6C34878D82A}">
                    <a16:rowId xmlns:a16="http://schemas.microsoft.com/office/drawing/2014/main" val="1044219574"/>
                  </a:ext>
                </a:extLst>
              </a:tr>
              <a:tr h="280467">
                <a:tc>
                  <a:txBody>
                    <a:bodyPr/>
                    <a:lstStyle/>
                    <a:p>
                      <a:r>
                        <a:rPr lang="en-DE" sz="1600"/>
                        <a:t>kompositionell</a:t>
                      </a:r>
                    </a:p>
                  </a:txBody>
                  <a:tcPr/>
                </a:tc>
                <a:tc>
                  <a:txBody>
                    <a:bodyPr/>
                    <a:lstStyle/>
                    <a:p>
                      <a:r>
                        <a:rPr lang="en-DE" sz="1600"/>
                        <a:t>nicht-komp.</a:t>
                      </a:r>
                    </a:p>
                  </a:txBody>
                  <a:tcPr/>
                </a:tc>
                <a:extLst>
                  <a:ext uri="{0D108BD9-81ED-4DB2-BD59-A6C34878D82A}">
                    <a16:rowId xmlns:a16="http://schemas.microsoft.com/office/drawing/2014/main" val="1703442439"/>
                  </a:ext>
                </a:extLst>
              </a:tr>
              <a:tr h="280467">
                <a:tc>
                  <a:txBody>
                    <a:bodyPr/>
                    <a:lstStyle/>
                    <a:p>
                      <a:r>
                        <a:rPr lang="en-DE" sz="1600"/>
                        <a:t>semant.</a:t>
                      </a:r>
                    </a:p>
                  </a:txBody>
                  <a:tcPr/>
                </a:tc>
                <a:tc>
                  <a:txBody>
                    <a:bodyPr/>
                    <a:lstStyle/>
                    <a:p>
                      <a:r>
                        <a:rPr lang="en-DE" sz="1600"/>
                        <a:t>pragmat.</a:t>
                      </a:r>
                    </a:p>
                  </a:txBody>
                  <a:tcPr/>
                </a:tc>
                <a:extLst>
                  <a:ext uri="{0D108BD9-81ED-4DB2-BD59-A6C34878D82A}">
                    <a16:rowId xmlns:a16="http://schemas.microsoft.com/office/drawing/2014/main" val="1410170293"/>
                  </a:ext>
                </a:extLst>
              </a:tr>
              <a:tr h="280467">
                <a:tc>
                  <a:txBody>
                    <a:bodyPr/>
                    <a:lstStyle/>
                    <a:p>
                      <a:r>
                        <a:rPr lang="en-DE" sz="1600"/>
                        <a:t>'what is said'</a:t>
                      </a:r>
                    </a:p>
                  </a:txBody>
                  <a:tcPr/>
                </a:tc>
                <a:tc>
                  <a:txBody>
                    <a:bodyPr/>
                    <a:lstStyle/>
                    <a:p>
                      <a:r>
                        <a:rPr lang="en-DE" sz="1600"/>
                        <a:t>'what is implicated'</a:t>
                      </a:r>
                    </a:p>
                  </a:txBody>
                  <a:tcPr/>
                </a:tc>
                <a:extLst>
                  <a:ext uri="{0D108BD9-81ED-4DB2-BD59-A6C34878D82A}">
                    <a16:rowId xmlns:a16="http://schemas.microsoft.com/office/drawing/2014/main" val="1502423931"/>
                  </a:ext>
                </a:extLst>
              </a:tr>
              <a:tr h="280467">
                <a:tc>
                  <a:txBody>
                    <a:bodyPr/>
                    <a:lstStyle/>
                    <a:p>
                      <a:r>
                        <a:rPr lang="en-DE" sz="1600"/>
                        <a:t>wahrheitsfunktional</a:t>
                      </a:r>
                    </a:p>
                  </a:txBody>
                  <a:tcPr/>
                </a:tc>
                <a:tc>
                  <a:txBody>
                    <a:bodyPr/>
                    <a:lstStyle/>
                    <a:p>
                      <a:r>
                        <a:rPr lang="en-DE" sz="1600"/>
                        <a:t>nicht-wahrheitsfunktional</a:t>
                      </a:r>
                    </a:p>
                  </a:txBody>
                  <a:tcPr/>
                </a:tc>
                <a:extLst>
                  <a:ext uri="{0D108BD9-81ED-4DB2-BD59-A6C34878D82A}">
                    <a16:rowId xmlns:a16="http://schemas.microsoft.com/office/drawing/2014/main" val="3603228813"/>
                  </a:ext>
                </a:extLst>
              </a:tr>
            </a:tbl>
          </a:graphicData>
        </a:graphic>
      </p:graphicFrame>
      <p:sp>
        <p:nvSpPr>
          <p:cNvPr id="11" name="TextBox 10">
            <a:extLst>
              <a:ext uri="{FF2B5EF4-FFF2-40B4-BE49-F238E27FC236}">
                <a16:creationId xmlns:a16="http://schemas.microsoft.com/office/drawing/2014/main" id="{9EF9D9DD-5FE0-A744-AABE-80F917423A77}"/>
              </a:ext>
            </a:extLst>
          </p:cNvPr>
          <p:cNvSpPr txBox="1"/>
          <p:nvPr/>
        </p:nvSpPr>
        <p:spPr>
          <a:xfrm>
            <a:off x="6853388" y="4568909"/>
            <a:ext cx="2122953" cy="400110"/>
          </a:xfrm>
          <a:prstGeom prst="rect">
            <a:avLst/>
          </a:prstGeom>
          <a:noFill/>
        </p:spPr>
        <p:txBody>
          <a:bodyPr wrap="none" rtlCol="0">
            <a:spAutoFit/>
          </a:bodyPr>
          <a:lstStyle/>
          <a:p>
            <a:pPr algn="l"/>
            <a:r>
              <a:rPr lang="en-DE" sz="2000" dirty="0" err="1"/>
              <a:t>(nach Ariel 2002)</a:t>
            </a:r>
          </a:p>
        </p:txBody>
      </p:sp>
    </p:spTree>
    <p:extLst>
      <p:ext uri="{BB962C8B-B14F-4D97-AF65-F5344CB8AC3E}">
        <p14:creationId xmlns:p14="http://schemas.microsoft.com/office/powerpoint/2010/main" val="2926891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0512-76A0-3449-9C99-440B2D48560E}"/>
              </a:ext>
            </a:extLst>
          </p:cNvPr>
          <p:cNvSpPr>
            <a:spLocks noGrp="1"/>
          </p:cNvSpPr>
          <p:nvPr>
            <p:ph type="title"/>
          </p:nvPr>
        </p:nvSpPr>
        <p:spPr/>
        <p:txBody>
          <a:bodyPr/>
          <a:lstStyle/>
          <a:p>
            <a:r>
              <a:rPr lang="en-DE"/>
              <a:t>Wesentliche Erkenntnisse</a:t>
            </a:r>
          </a:p>
        </p:txBody>
      </p:sp>
      <p:sp>
        <p:nvSpPr>
          <p:cNvPr id="3" name="Footer Placeholder 2">
            <a:extLst>
              <a:ext uri="{FF2B5EF4-FFF2-40B4-BE49-F238E27FC236}">
                <a16:creationId xmlns:a16="http://schemas.microsoft.com/office/drawing/2014/main" id="{B72951DD-F482-FE41-8D2C-146AE123B0B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41F09B8-2CC0-474C-A3F6-4D505274E187}"/>
              </a:ext>
            </a:extLst>
          </p:cNvPr>
          <p:cNvSpPr>
            <a:spLocks noGrp="1"/>
          </p:cNvSpPr>
          <p:nvPr>
            <p:ph type="sldNum" sz="quarter" idx="12"/>
          </p:nvPr>
        </p:nvSpPr>
        <p:spPr/>
        <p:txBody>
          <a:bodyPr/>
          <a:lstStyle/>
          <a:p>
            <a:fld id="{9D195BCC-3514-4B1B-9C18-24F3D67EC549}" type="slidenum">
              <a:rPr lang="de-DE" smtClean="0"/>
              <a:t>40</a:t>
            </a:fld>
            <a:endParaRPr lang="de-DE"/>
          </a:p>
        </p:txBody>
      </p:sp>
      <p:sp>
        <p:nvSpPr>
          <p:cNvPr id="5" name="Text Placeholder 4">
            <a:extLst>
              <a:ext uri="{FF2B5EF4-FFF2-40B4-BE49-F238E27FC236}">
                <a16:creationId xmlns:a16="http://schemas.microsoft.com/office/drawing/2014/main" id="{17A76396-2E54-6443-BD44-3ED4D5756232}"/>
              </a:ext>
            </a:extLst>
          </p:cNvPr>
          <p:cNvSpPr>
            <a:spLocks noGrp="1"/>
          </p:cNvSpPr>
          <p:nvPr>
            <p:ph type="body" sz="quarter" idx="14"/>
          </p:nvPr>
        </p:nvSpPr>
        <p:spPr/>
        <p:txBody>
          <a:bodyPr/>
          <a:lstStyle/>
          <a:p>
            <a:r>
              <a:rPr lang="en-DE"/>
              <a:t>Untersuchung semantischer und pragmatischer Fragestellungen mit Hilfe behavioraler und neurophysiologischer Methoden</a:t>
            </a:r>
          </a:p>
          <a:p>
            <a:r>
              <a:rPr lang="en-DE"/>
              <a:t>Methoden u.a.</a:t>
            </a:r>
          </a:p>
          <a:p>
            <a:pPr lvl="1"/>
            <a:r>
              <a:rPr lang="en-DE"/>
              <a:t>Truth-Value Judgments,</a:t>
            </a:r>
          </a:p>
          <a:p>
            <a:pPr lvl="1"/>
            <a:r>
              <a:rPr lang="en-DE"/>
              <a:t>Self-Paced Reading,</a:t>
            </a:r>
          </a:p>
          <a:p>
            <a:pPr lvl="1"/>
            <a:r>
              <a:rPr lang="en-DE"/>
              <a:t>Reaktionszeitmessungen,</a:t>
            </a:r>
          </a:p>
          <a:p>
            <a:pPr lvl="1"/>
            <a:r>
              <a:rPr lang="en-DE"/>
              <a:t>Ereigniskorrelierte Potentiale,</a:t>
            </a:r>
          </a:p>
          <a:p>
            <a:pPr lvl="1"/>
            <a:r>
              <a:rPr lang="en-DE"/>
              <a:t>...</a:t>
            </a:r>
          </a:p>
          <a:p>
            <a:r>
              <a:rPr lang="en-DE"/>
              <a:t>kann im Idealfall auch zu einer empirisch informierten Abgrenzung von Semantik und Pragmatik beitragen.</a:t>
            </a:r>
          </a:p>
          <a:p>
            <a:pPr lvl="1"/>
            <a:endParaRPr lang="en-DE"/>
          </a:p>
        </p:txBody>
      </p:sp>
      <p:sp>
        <p:nvSpPr>
          <p:cNvPr id="6" name="Text Placeholder 5">
            <a:extLst>
              <a:ext uri="{FF2B5EF4-FFF2-40B4-BE49-F238E27FC236}">
                <a16:creationId xmlns:a16="http://schemas.microsoft.com/office/drawing/2014/main" id="{DD08BAFA-59F4-4D4B-8C8D-3B6BD0CAD98A}"/>
              </a:ext>
            </a:extLst>
          </p:cNvPr>
          <p:cNvSpPr>
            <a:spLocks noGrp="1"/>
          </p:cNvSpPr>
          <p:nvPr>
            <p:ph type="body" sz="quarter" idx="15"/>
          </p:nvPr>
        </p:nvSpPr>
        <p:spPr/>
        <p:txBody>
          <a:bodyPr/>
          <a:lstStyle/>
          <a:p>
            <a:r>
              <a:rPr lang="en-DE"/>
              <a:t>Experimentelle Semantik und Pragmatik</a:t>
            </a:r>
          </a:p>
        </p:txBody>
      </p:sp>
    </p:spTree>
    <p:extLst>
      <p:ext uri="{BB962C8B-B14F-4D97-AF65-F5344CB8AC3E}">
        <p14:creationId xmlns:p14="http://schemas.microsoft.com/office/powerpoint/2010/main" val="3143719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08241-65BA-6B48-B396-40ED6CC9C56B}"/>
              </a:ext>
            </a:extLst>
          </p:cNvPr>
          <p:cNvSpPr>
            <a:spLocks noGrp="1"/>
          </p:cNvSpPr>
          <p:nvPr>
            <p:ph type="title"/>
          </p:nvPr>
        </p:nvSpPr>
        <p:spPr/>
        <p:txBody>
          <a:bodyPr/>
          <a:lstStyle/>
          <a:p>
            <a:r>
              <a:rPr lang="en-DE"/>
              <a:t>Wesentliche Erkenntnisse</a:t>
            </a:r>
          </a:p>
        </p:txBody>
      </p:sp>
      <p:sp>
        <p:nvSpPr>
          <p:cNvPr id="4" name="Slide Number Placeholder 3">
            <a:extLst>
              <a:ext uri="{FF2B5EF4-FFF2-40B4-BE49-F238E27FC236}">
                <a16:creationId xmlns:a16="http://schemas.microsoft.com/office/drawing/2014/main" id="{B028F1B3-5E8B-C540-B0A3-1410075B40E4}"/>
              </a:ext>
            </a:extLst>
          </p:cNvPr>
          <p:cNvSpPr>
            <a:spLocks noGrp="1"/>
          </p:cNvSpPr>
          <p:nvPr>
            <p:ph type="sldNum" sz="quarter" idx="12"/>
          </p:nvPr>
        </p:nvSpPr>
        <p:spPr/>
        <p:txBody>
          <a:bodyPr/>
          <a:lstStyle/>
          <a:p>
            <a:fld id="{9D195BCC-3514-4B1B-9C18-24F3D67EC549}" type="slidenum">
              <a:rPr lang="de-DE" smtClean="0"/>
              <a:t>41</a:t>
            </a:fld>
            <a:endParaRPr lang="de-DE"/>
          </a:p>
        </p:txBody>
      </p:sp>
      <p:sp>
        <p:nvSpPr>
          <p:cNvPr id="5" name="Text Placeholder 4">
            <a:extLst>
              <a:ext uri="{FF2B5EF4-FFF2-40B4-BE49-F238E27FC236}">
                <a16:creationId xmlns:a16="http://schemas.microsoft.com/office/drawing/2014/main" id="{74FA9B46-88A8-3646-A736-9E04273B34FF}"/>
              </a:ext>
            </a:extLst>
          </p:cNvPr>
          <p:cNvSpPr>
            <a:spLocks noGrp="1"/>
          </p:cNvSpPr>
          <p:nvPr>
            <p:ph type="body" sz="quarter" idx="14"/>
          </p:nvPr>
        </p:nvSpPr>
        <p:spPr>
          <a:xfrm>
            <a:off x="457215" y="1710829"/>
            <a:ext cx="3258362" cy="3311525"/>
          </a:xfrm>
        </p:spPr>
        <p:txBody>
          <a:bodyPr/>
          <a:lstStyle/>
          <a:p>
            <a:r>
              <a:rPr lang="en-DE"/>
              <a:t>Semantik und Pragmatik interagieren in vielfacher Hinsicht mit anderen Bereichen</a:t>
            </a:r>
          </a:p>
          <a:p>
            <a:r>
              <a:rPr lang="en-DE"/>
              <a:t>vgl. z.B. evaluative Morphologie und Syntax; Rolle der Pragmatik in Grammatikalisierungsprozessen; ...</a:t>
            </a:r>
          </a:p>
          <a:p>
            <a:endParaRPr lang="en-DE"/>
          </a:p>
        </p:txBody>
      </p:sp>
      <p:sp>
        <p:nvSpPr>
          <p:cNvPr id="6" name="Text Placeholder 5">
            <a:extLst>
              <a:ext uri="{FF2B5EF4-FFF2-40B4-BE49-F238E27FC236}">
                <a16:creationId xmlns:a16="http://schemas.microsoft.com/office/drawing/2014/main" id="{1B579137-27D2-144E-868A-7EB9FDB8B99B}"/>
              </a:ext>
            </a:extLst>
          </p:cNvPr>
          <p:cNvSpPr>
            <a:spLocks noGrp="1"/>
          </p:cNvSpPr>
          <p:nvPr>
            <p:ph type="body" sz="quarter" idx="15"/>
          </p:nvPr>
        </p:nvSpPr>
        <p:spPr/>
        <p:txBody>
          <a:bodyPr/>
          <a:lstStyle/>
          <a:p>
            <a:r>
              <a:rPr lang="en-DE"/>
              <a:t>Semantik, Pragmatik und andere Bereiche</a:t>
            </a:r>
          </a:p>
        </p:txBody>
      </p:sp>
      <p:pic>
        <p:nvPicPr>
          <p:cNvPr id="40" name="Picture 39">
            <a:extLst>
              <a:ext uri="{FF2B5EF4-FFF2-40B4-BE49-F238E27FC236}">
                <a16:creationId xmlns:a16="http://schemas.microsoft.com/office/drawing/2014/main" id="{F0CC8888-2AC4-CA43-BF31-27F447C20AA7}"/>
              </a:ext>
            </a:extLst>
          </p:cNvPr>
          <p:cNvPicPr>
            <a:picLocks noChangeAspect="1"/>
          </p:cNvPicPr>
          <p:nvPr/>
        </p:nvPicPr>
        <p:blipFill>
          <a:blip r:embed="rId2"/>
          <a:stretch>
            <a:fillRect/>
          </a:stretch>
        </p:blipFill>
        <p:spPr>
          <a:xfrm>
            <a:off x="3635896" y="1836175"/>
            <a:ext cx="5298657" cy="2225291"/>
          </a:xfrm>
          <a:prstGeom prst="rect">
            <a:avLst/>
          </a:prstGeom>
        </p:spPr>
      </p:pic>
      <p:sp>
        <p:nvSpPr>
          <p:cNvPr id="41" name="Footer Placeholder 2">
            <a:extLst>
              <a:ext uri="{FF2B5EF4-FFF2-40B4-BE49-F238E27FC236}">
                <a16:creationId xmlns:a16="http://schemas.microsoft.com/office/drawing/2014/main" id="{52949148-B611-C746-8423-E0A91D9503AD}"/>
              </a:ext>
            </a:extLst>
          </p:cNvPr>
          <p:cNvSpPr txBox="1">
            <a:spLocks/>
          </p:cNvSpPr>
          <p:nvPr/>
        </p:nvSpPr>
        <p:spPr>
          <a:xfrm>
            <a:off x="611560" y="4975579"/>
            <a:ext cx="7129704" cy="148683"/>
          </a:xfrm>
          <a:prstGeom prst="rect">
            <a:avLst/>
          </a:prstGeom>
        </p:spPr>
        <p:txBody>
          <a:bodyPr vert="horz" lIns="0" tIns="0" rIns="0" bIns="0" rtlCol="0" anchor="ctr"/>
          <a:lstStyle>
            <a:defPPr>
              <a:defRPr lang="de-DE"/>
            </a:defPPr>
            <a:lvl1pPr marL="0" algn="l" defTabSz="686074" rtl="0" eaLnBrk="1" latinLnBrk="0" hangingPunct="1">
              <a:defRPr sz="900" kern="1200">
                <a:solidFill>
                  <a:schemeClr val="bg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r>
              <a:rPr lang="en-DE"/>
              <a:t>(Grafik nach Busse 2009: 20)</a:t>
            </a:r>
          </a:p>
        </p:txBody>
      </p:sp>
    </p:spTree>
    <p:extLst>
      <p:ext uri="{BB962C8B-B14F-4D97-AF65-F5344CB8AC3E}">
        <p14:creationId xmlns:p14="http://schemas.microsoft.com/office/powerpoint/2010/main" val="3043367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E622-667A-0745-96BA-DAEBB710506E}"/>
              </a:ext>
            </a:extLst>
          </p:cNvPr>
          <p:cNvSpPr>
            <a:spLocks noGrp="1"/>
          </p:cNvSpPr>
          <p:nvPr>
            <p:ph type="title"/>
          </p:nvPr>
        </p:nvSpPr>
        <p:spPr/>
        <p:txBody>
          <a:bodyPr/>
          <a:lstStyle/>
          <a:p>
            <a:r>
              <a:rPr lang="en-DE"/>
              <a:t>Ausblick</a:t>
            </a:r>
          </a:p>
        </p:txBody>
      </p:sp>
      <p:sp>
        <p:nvSpPr>
          <p:cNvPr id="3" name="Footer Placeholder 2">
            <a:extLst>
              <a:ext uri="{FF2B5EF4-FFF2-40B4-BE49-F238E27FC236}">
                <a16:creationId xmlns:a16="http://schemas.microsoft.com/office/drawing/2014/main" id="{4FFD5FF7-C71C-E241-A5F6-C65AD2B56AD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E005BDCC-C992-FE47-9B1E-F0B659DA5039}"/>
              </a:ext>
            </a:extLst>
          </p:cNvPr>
          <p:cNvSpPr>
            <a:spLocks noGrp="1"/>
          </p:cNvSpPr>
          <p:nvPr>
            <p:ph type="sldNum" sz="quarter" idx="12"/>
          </p:nvPr>
        </p:nvSpPr>
        <p:spPr/>
        <p:txBody>
          <a:bodyPr/>
          <a:lstStyle/>
          <a:p>
            <a:fld id="{9D195BCC-3514-4B1B-9C18-24F3D67EC549}" type="slidenum">
              <a:rPr lang="de-DE" smtClean="0"/>
              <a:t>42</a:t>
            </a:fld>
            <a:endParaRPr lang="de-DE"/>
          </a:p>
        </p:txBody>
      </p:sp>
      <p:sp>
        <p:nvSpPr>
          <p:cNvPr id="5" name="Text Placeholder 4">
            <a:extLst>
              <a:ext uri="{FF2B5EF4-FFF2-40B4-BE49-F238E27FC236}">
                <a16:creationId xmlns:a16="http://schemas.microsoft.com/office/drawing/2014/main" id="{38086C86-15E4-F044-AEA2-D02E0CB3117D}"/>
              </a:ext>
            </a:extLst>
          </p:cNvPr>
          <p:cNvSpPr>
            <a:spLocks noGrp="1"/>
          </p:cNvSpPr>
          <p:nvPr>
            <p:ph type="body" sz="quarter" idx="14"/>
          </p:nvPr>
        </p:nvSpPr>
        <p:spPr>
          <a:xfrm>
            <a:off x="521550" y="1545752"/>
            <a:ext cx="7129704" cy="3311525"/>
          </a:xfrm>
        </p:spPr>
        <p:txBody>
          <a:bodyPr/>
          <a:lstStyle/>
          <a:p>
            <a:r>
              <a:rPr lang="en-DE"/>
              <a:t>experimentelle Ansätze (vgl. entsprechende Sitzungen)</a:t>
            </a:r>
          </a:p>
          <a:p>
            <a:r>
              <a:rPr lang="en-DE"/>
              <a:t>Multimodalität:</a:t>
            </a:r>
          </a:p>
          <a:p>
            <a:pPr lvl="1"/>
            <a:r>
              <a:rPr lang="en-DE"/>
              <a:t>para- und nonverbale Sigale als Teil kommunikativer Äußerungen (z.B. Gestik) </a:t>
            </a:r>
            <a:r>
              <a:rPr lang="en-DE">
                <a:sym typeface="Wingdings" pitchFamily="2" charset="2"/>
              </a:rPr>
              <a:t> Semantik und Pragmatik nichtsprachlicher Einheiten?</a:t>
            </a:r>
          </a:p>
          <a:p>
            <a:pPr lvl="1"/>
            <a:r>
              <a:rPr lang="en-DE">
                <a:sym typeface="Wingdings" pitchFamily="2" charset="2"/>
              </a:rPr>
              <a:t>vgl. auch enge Verbindung zwischen experimenteller Semantik, Pragmatik &amp; Semiotik</a:t>
            </a:r>
          </a:p>
          <a:p>
            <a:r>
              <a:rPr lang="en-DE">
                <a:sym typeface="Wingdings" pitchFamily="2" charset="2"/>
              </a:rPr>
              <a:t>Fokus auf Interaktion</a:t>
            </a:r>
          </a:p>
          <a:p>
            <a:pPr lvl="1"/>
            <a:r>
              <a:rPr lang="en-DE">
                <a:sym typeface="Wingdings" pitchFamily="2" charset="2"/>
              </a:rPr>
              <a:t>Bedeutungskonstruktion als kollaborativer Prozess</a:t>
            </a:r>
          </a:p>
          <a:p>
            <a:pPr lvl="1"/>
            <a:r>
              <a:rPr lang="en-DE">
                <a:sym typeface="Wingdings" pitchFamily="2" charset="2"/>
              </a:rPr>
              <a:t> Zeichen können nur bedingt unabhängig von den Zeichenbenutzenden gesehen werden.</a:t>
            </a:r>
            <a:endParaRPr lang="en-DE"/>
          </a:p>
        </p:txBody>
      </p:sp>
      <p:sp>
        <p:nvSpPr>
          <p:cNvPr id="6" name="Text Placeholder 5">
            <a:extLst>
              <a:ext uri="{FF2B5EF4-FFF2-40B4-BE49-F238E27FC236}">
                <a16:creationId xmlns:a16="http://schemas.microsoft.com/office/drawing/2014/main" id="{44EA38F2-A15A-3C4D-91DE-575228943022}"/>
              </a:ext>
            </a:extLst>
          </p:cNvPr>
          <p:cNvSpPr>
            <a:spLocks noGrp="1"/>
          </p:cNvSpPr>
          <p:nvPr>
            <p:ph type="body" sz="quarter" idx="15"/>
          </p:nvPr>
        </p:nvSpPr>
        <p:spPr/>
        <p:txBody>
          <a:bodyPr/>
          <a:lstStyle/>
          <a:p>
            <a:r>
              <a:rPr lang="en-DE"/>
              <a:t>Aktuelle Trends</a:t>
            </a:r>
          </a:p>
        </p:txBody>
      </p:sp>
      <p:pic>
        <p:nvPicPr>
          <p:cNvPr id="8194" name="Picture 2" descr="Insult, Gesture, Finger, Middle, Hand, Sign, Symbol">
            <a:extLst>
              <a:ext uri="{FF2B5EF4-FFF2-40B4-BE49-F238E27FC236}">
                <a16:creationId xmlns:a16="http://schemas.microsoft.com/office/drawing/2014/main" id="{55CB3575-0FE6-5840-82E2-B70876334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7807" y="1430600"/>
            <a:ext cx="910158" cy="12699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umbs Up, Smiley Face, Emoji, Happy, Smiley, Face">
            <a:extLst>
              <a:ext uri="{FF2B5EF4-FFF2-40B4-BE49-F238E27FC236}">
                <a16:creationId xmlns:a16="http://schemas.microsoft.com/office/drawing/2014/main" id="{2CC8AB26-BB41-AE45-B7BE-9EEB1A37E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3275026"/>
            <a:ext cx="1836265" cy="128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82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F443C8-D88F-0E4E-9F9F-59F87786E80A}"/>
              </a:ext>
            </a:extLst>
          </p:cNvPr>
          <p:cNvSpPr>
            <a:spLocks noGrp="1"/>
          </p:cNvSpPr>
          <p:nvPr>
            <p:ph type="ftr" sz="quarter" idx="11"/>
          </p:nvPr>
        </p:nvSpPr>
        <p:spPr/>
        <p:txBody>
          <a:bodyPr/>
          <a:lstStyle/>
          <a:p>
            <a:r>
              <a:rPr lang="de-DE" sz="500" dirty="0"/>
              <a:t>Grafiken: Lőrincz Gabriella - http://www.vilagokonat.hu/ver2/KOZREMUKODOK/images/fenykepek/laszlo_ervin.jpg, CC BY-SA 3.0; Luigi Novi, CC BY 3.0, https://commons.wikimedia.org/w/index.php?curid=22449958 </a:t>
            </a:r>
          </a:p>
        </p:txBody>
      </p:sp>
      <p:sp>
        <p:nvSpPr>
          <p:cNvPr id="4" name="Slide Number Placeholder 3">
            <a:extLst>
              <a:ext uri="{FF2B5EF4-FFF2-40B4-BE49-F238E27FC236}">
                <a16:creationId xmlns:a16="http://schemas.microsoft.com/office/drawing/2014/main" id="{E7DBB051-6B1D-584D-8919-CBE3EB2559C3}"/>
              </a:ext>
            </a:extLst>
          </p:cNvPr>
          <p:cNvSpPr>
            <a:spLocks noGrp="1"/>
          </p:cNvSpPr>
          <p:nvPr>
            <p:ph type="sldNum" sz="quarter" idx="12"/>
          </p:nvPr>
        </p:nvSpPr>
        <p:spPr/>
        <p:txBody>
          <a:bodyPr/>
          <a:lstStyle/>
          <a:p>
            <a:fld id="{9D195BCC-3514-4B1B-9C18-24F3D67EC549}" type="slidenum">
              <a:rPr lang="de-DE" smtClean="0"/>
              <a:t>43</a:t>
            </a:fld>
            <a:endParaRPr lang="de-DE"/>
          </a:p>
        </p:txBody>
      </p:sp>
      <p:pic>
        <p:nvPicPr>
          <p:cNvPr id="9218" name="Picture 2">
            <a:extLst>
              <a:ext uri="{FF2B5EF4-FFF2-40B4-BE49-F238E27FC236}">
                <a16:creationId xmlns:a16="http://schemas.microsoft.com/office/drawing/2014/main" id="{0E3570FE-6E1B-EE4C-A752-95D5C6A49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78" y="193803"/>
            <a:ext cx="1715306" cy="2232248"/>
          </a:xfrm>
          <a:prstGeom prst="ellipse">
            <a:avLst/>
          </a:prstGeom>
          <a:noFill/>
          <a:extLst>
            <a:ext uri="{909E8E84-426E-40DD-AFC4-6F175D3DCCD1}">
              <a14:hiddenFill xmlns:a14="http://schemas.microsoft.com/office/drawing/2010/main">
                <a:solidFill>
                  <a:srgbClr val="FFFFFF"/>
                </a:solidFill>
              </a14:hiddenFill>
            </a:ext>
          </a:extLst>
        </p:spPr>
      </p:pic>
      <p:pic>
        <p:nvPicPr>
          <p:cNvPr id="9220" name="Picture 4" descr="Pratchett at the 2012 New York Comic Con">
            <a:extLst>
              <a:ext uri="{FF2B5EF4-FFF2-40B4-BE49-F238E27FC236}">
                <a16:creationId xmlns:a16="http://schemas.microsoft.com/office/drawing/2014/main" id="{2A83B664-017E-A64C-B9B6-90FA6BFB7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181" y="2574925"/>
            <a:ext cx="1850315" cy="2399049"/>
          </a:xfrm>
          <a:prstGeom prst="ellipse">
            <a:avLst/>
          </a:prstGeom>
          <a:noFill/>
          <a:extLst>
            <a:ext uri="{909E8E84-426E-40DD-AFC4-6F175D3DCCD1}">
              <a14:hiddenFill xmlns:a14="http://schemas.microsoft.com/office/drawing/2010/main">
                <a:solidFill>
                  <a:srgbClr val="FFFFFF"/>
                </a:solidFill>
              </a14:hiddenFill>
            </a:ext>
          </a:extLst>
        </p:spPr>
      </p:pic>
      <p:sp>
        <p:nvSpPr>
          <p:cNvPr id="7" name="Rounded Rectangular Callout 6">
            <a:extLst>
              <a:ext uri="{FF2B5EF4-FFF2-40B4-BE49-F238E27FC236}">
                <a16:creationId xmlns:a16="http://schemas.microsoft.com/office/drawing/2014/main" id="{809B6B4B-61F2-0545-847C-17AF89A4E72B}"/>
              </a:ext>
            </a:extLst>
          </p:cNvPr>
          <p:cNvSpPr/>
          <p:nvPr/>
        </p:nvSpPr>
        <p:spPr>
          <a:xfrm>
            <a:off x="2197809" y="420743"/>
            <a:ext cx="5332893" cy="2399049"/>
          </a:xfrm>
          <a:prstGeom prst="wedgeRoundRectCallout">
            <a:avLst>
              <a:gd name="adj1" fmla="val -56547"/>
              <a:gd name="adj2" fmla="val 8679"/>
              <a:gd name="adj3" fmla="val 16667"/>
            </a:avLst>
          </a:prstGeom>
          <a:gradFill flip="none" rotWithShape="1">
            <a:gsLst>
              <a:gs pos="0">
                <a:schemeClr val="accent3">
                  <a:lumMod val="110000"/>
                  <a:satMod val="105000"/>
                  <a:tint val="67000"/>
                </a:schemeClr>
              </a:gs>
              <a:gs pos="28000">
                <a:srgbClr val="DD875A">
                  <a:alpha val="54902"/>
                </a:srgbClr>
              </a:gs>
              <a:gs pos="100000">
                <a:srgbClr val="BA8C78"/>
              </a:gs>
            </a:gsLst>
            <a:path path="circle">
              <a:fillToRect l="100000" t="100000"/>
            </a:path>
            <a:tileRect r="-100000" b="-100000"/>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800">
                <a:solidFill>
                  <a:schemeClr val="tx1"/>
                </a:solidFill>
              </a:rPr>
              <a:t>The search for meaning is not limited to science: it is constant and continuous – all of us engage in it during all our waking hours the search continues even in our dreams. There are many ways of finding meaning, and there are no absolute boundaries separating them. </a:t>
            </a:r>
          </a:p>
          <a:p>
            <a:pPr algn="ctr"/>
            <a:endParaRPr lang="en-GB" sz="1100">
              <a:solidFill>
                <a:schemeClr val="tx1"/>
              </a:solidFill>
            </a:endParaRPr>
          </a:p>
          <a:p>
            <a:pPr algn="ctr"/>
            <a:r>
              <a:rPr lang="en-GB" sz="1400">
                <a:solidFill>
                  <a:schemeClr val="tx1"/>
                </a:solidFill>
              </a:rPr>
              <a:t>(Ervin Lázló, polnischer Philosoph)</a:t>
            </a:r>
            <a:endParaRPr lang="en-DE" sz="1400">
              <a:solidFill>
                <a:schemeClr val="tx1"/>
              </a:solidFill>
            </a:endParaRPr>
          </a:p>
        </p:txBody>
      </p:sp>
      <p:sp>
        <p:nvSpPr>
          <p:cNvPr id="10" name="Rounded Rectangular Callout 9">
            <a:extLst>
              <a:ext uri="{FF2B5EF4-FFF2-40B4-BE49-F238E27FC236}">
                <a16:creationId xmlns:a16="http://schemas.microsoft.com/office/drawing/2014/main" id="{04136D84-A00E-3C43-9182-12D5133201C5}"/>
              </a:ext>
            </a:extLst>
          </p:cNvPr>
          <p:cNvSpPr/>
          <p:nvPr/>
        </p:nvSpPr>
        <p:spPr>
          <a:xfrm>
            <a:off x="628650" y="3019499"/>
            <a:ext cx="6247606" cy="1728192"/>
          </a:xfrm>
          <a:prstGeom prst="wedgeRoundRectCallout">
            <a:avLst>
              <a:gd name="adj1" fmla="val 55895"/>
              <a:gd name="adj2" fmla="val 7653"/>
              <a:gd name="adj3" fmla="val 16667"/>
            </a:avLst>
          </a:prstGeom>
          <a:gradFill flip="none" rotWithShape="1">
            <a:gsLst>
              <a:gs pos="0">
                <a:schemeClr val="accent3">
                  <a:lumMod val="110000"/>
                  <a:satMod val="105000"/>
                  <a:tint val="67000"/>
                </a:schemeClr>
              </a:gs>
              <a:gs pos="28000">
                <a:srgbClr val="DD875A">
                  <a:alpha val="54902"/>
                </a:srgbClr>
              </a:gs>
              <a:gs pos="100000">
                <a:srgbClr val="BA8C78"/>
              </a:gs>
            </a:gsLst>
            <a:path path="circle">
              <a:fillToRect l="100000" t="100000"/>
            </a:path>
            <a:tileRect r="-100000" b="-100000"/>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800">
                <a:solidFill>
                  <a:schemeClr val="tx1"/>
                </a:solidFill>
              </a:rPr>
              <a:t>The thing about words is that meaning can twist just like a snake, and if you want to find snakes look for them behind words that have changed their meaning. </a:t>
            </a:r>
          </a:p>
          <a:p>
            <a:pPr algn="ctr"/>
            <a:endParaRPr lang="en-GB" sz="1100">
              <a:solidFill>
                <a:schemeClr val="tx1"/>
              </a:solidFill>
            </a:endParaRPr>
          </a:p>
          <a:p>
            <a:pPr algn="ctr"/>
            <a:r>
              <a:rPr lang="en-GB" sz="1400">
                <a:solidFill>
                  <a:schemeClr val="tx1"/>
                </a:solidFill>
              </a:rPr>
              <a:t>(Terry Pratchett, Lords and Ladies, 1992)</a:t>
            </a:r>
          </a:p>
        </p:txBody>
      </p:sp>
    </p:spTree>
    <p:extLst>
      <p:ext uri="{BB962C8B-B14F-4D97-AF65-F5344CB8AC3E}">
        <p14:creationId xmlns:p14="http://schemas.microsoft.com/office/powerpoint/2010/main" val="288484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F389-B0FA-EC47-9BF8-5FFD684CE3DD}"/>
              </a:ext>
            </a:extLst>
          </p:cNvPr>
          <p:cNvSpPr>
            <a:spLocks noGrp="1"/>
          </p:cNvSpPr>
          <p:nvPr>
            <p:ph type="title"/>
          </p:nvPr>
        </p:nvSpPr>
        <p:spPr>
          <a:xfrm>
            <a:off x="3953334" y="2548765"/>
            <a:ext cx="4779587" cy="919235"/>
          </a:xfrm>
        </p:spPr>
        <p:txBody>
          <a:bodyPr/>
          <a:lstStyle/>
          <a:p>
            <a:r>
              <a:rPr lang="en-DE"/>
              <a:t>Vielen Dank</a:t>
            </a:r>
            <a:br>
              <a:rPr lang="en-DE"/>
            </a:br>
            <a:r>
              <a:rPr lang="en-DE"/>
              <a:t>für Ihre</a:t>
            </a:r>
            <a:br>
              <a:rPr lang="en-DE"/>
            </a:br>
            <a:r>
              <a:rPr lang="en-DE"/>
              <a:t>Aufmerksamkeit!</a:t>
            </a:r>
          </a:p>
        </p:txBody>
      </p:sp>
      <p:sp>
        <p:nvSpPr>
          <p:cNvPr id="3" name="Footer Placeholder 2">
            <a:extLst>
              <a:ext uri="{FF2B5EF4-FFF2-40B4-BE49-F238E27FC236}">
                <a16:creationId xmlns:a16="http://schemas.microsoft.com/office/drawing/2014/main" id="{3B41130A-117B-E144-ACA2-DB53A9C2AB74}"/>
              </a:ext>
            </a:extLst>
          </p:cNvPr>
          <p:cNvSpPr>
            <a:spLocks noGrp="1"/>
          </p:cNvSpPr>
          <p:nvPr>
            <p:ph type="ftr" sz="quarter" idx="11"/>
          </p:nvPr>
        </p:nvSpPr>
        <p:spPr/>
        <p:txBody>
          <a:bodyPr/>
          <a:lstStyle/>
          <a:p>
            <a:r>
              <a:rPr lang="de-DE" sz="700" dirty="0"/>
              <a:t> Grafik: (C) Polar Records, http://eil.com/shop/moreinfo.asp?catalogid=2085, Quelle: https://en.wikipedia.org/w/index.php?curid=5433268</a:t>
            </a:r>
          </a:p>
        </p:txBody>
      </p:sp>
      <p:sp>
        <p:nvSpPr>
          <p:cNvPr id="4" name="Slide Number Placeholder 3">
            <a:extLst>
              <a:ext uri="{FF2B5EF4-FFF2-40B4-BE49-F238E27FC236}">
                <a16:creationId xmlns:a16="http://schemas.microsoft.com/office/drawing/2014/main" id="{E3BE4041-4591-2E45-AF78-E3742EA43027}"/>
              </a:ext>
            </a:extLst>
          </p:cNvPr>
          <p:cNvSpPr>
            <a:spLocks noGrp="1"/>
          </p:cNvSpPr>
          <p:nvPr>
            <p:ph type="sldNum" sz="quarter" idx="12"/>
          </p:nvPr>
        </p:nvSpPr>
        <p:spPr/>
        <p:txBody>
          <a:bodyPr/>
          <a:lstStyle/>
          <a:p>
            <a:fld id="{9D195BCC-3514-4B1B-9C18-24F3D67EC549}" type="slidenum">
              <a:rPr lang="de-DE" smtClean="0"/>
              <a:t>44</a:t>
            </a:fld>
            <a:endParaRPr lang="de-DE"/>
          </a:p>
        </p:txBody>
      </p:sp>
      <p:pic>
        <p:nvPicPr>
          <p:cNvPr id="11266" name="Picture 2">
            <a:extLst>
              <a:ext uri="{FF2B5EF4-FFF2-40B4-BE49-F238E27FC236}">
                <a16:creationId xmlns:a16="http://schemas.microsoft.com/office/drawing/2014/main" id="{504EA117-3D7D-0546-B55C-4B3B2DBBA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 y="324908"/>
            <a:ext cx="4520122" cy="45000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42DBAD-5A90-1B4C-AA90-EA483C13D50A}"/>
              </a:ext>
            </a:extLst>
          </p:cNvPr>
          <p:cNvSpPr/>
          <p:nvPr/>
        </p:nvSpPr>
        <p:spPr>
          <a:xfrm rot="20945857">
            <a:off x="3014204" y="1139865"/>
            <a:ext cx="849728" cy="360040"/>
          </a:xfrm>
          <a:prstGeom prst="rect">
            <a:avLst/>
          </a:prstGeom>
          <a:solidFill>
            <a:srgbClr val="FFFF00"/>
          </a:solidFill>
          <a:ln w="38100">
            <a:solidFill>
              <a:srgbClr val="FFFF00"/>
            </a:solidFill>
          </a:ln>
          <a:effectLst>
            <a:outerShdw blurRad="320552" dist="50800" dir="5400000" sx="113000" sy="113000" algn="ctr" rotWithShape="0">
              <a:srgbClr val="000000">
                <a:alpha val="55000"/>
              </a:srgbClr>
            </a:outerShdw>
            <a:reflection stA="97000" endPos="43000" dist="140212" dir="5400000" sy="-100000" algn="bl" rotWithShape="0"/>
            <a:softEdge rad="49009"/>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b="1">
                <a:solidFill>
                  <a:schemeClr val="tx1"/>
                </a:solidFill>
                <a:latin typeface="Ink Free" panose="03080402000500000000" pitchFamily="66" charset="0"/>
              </a:rPr>
              <a:t>meaning</a:t>
            </a:r>
          </a:p>
        </p:txBody>
      </p:sp>
    </p:spTree>
    <p:extLst>
      <p:ext uri="{BB962C8B-B14F-4D97-AF65-F5344CB8AC3E}">
        <p14:creationId xmlns:p14="http://schemas.microsoft.com/office/powerpoint/2010/main" val="3788029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21D5-1426-DB43-8A41-31E0070B3C1C}"/>
              </a:ext>
            </a:extLst>
          </p:cNvPr>
          <p:cNvSpPr>
            <a:spLocks noGrp="1"/>
          </p:cNvSpPr>
          <p:nvPr>
            <p:ph type="title"/>
          </p:nvPr>
        </p:nvSpPr>
        <p:spPr/>
        <p:txBody>
          <a:bodyPr/>
          <a:lstStyle/>
          <a:p>
            <a:endParaRPr lang="en-DE"/>
          </a:p>
        </p:txBody>
      </p:sp>
      <p:sp>
        <p:nvSpPr>
          <p:cNvPr id="3" name="Footer Placeholder 2">
            <a:extLst>
              <a:ext uri="{FF2B5EF4-FFF2-40B4-BE49-F238E27FC236}">
                <a16:creationId xmlns:a16="http://schemas.microsoft.com/office/drawing/2014/main" id="{F9ED344E-4232-134C-AF91-BAA059B7D518}"/>
              </a:ext>
            </a:extLst>
          </p:cNvPr>
          <p:cNvSpPr>
            <a:spLocks noGrp="1"/>
          </p:cNvSpPr>
          <p:nvPr>
            <p:ph type="ftr" sz="quarter" idx="11"/>
          </p:nvPr>
        </p:nvSpPr>
        <p:spPr/>
        <p:txBody>
          <a:bodyPr/>
          <a:lstStyle/>
          <a:p>
            <a:endParaRPr lang="de-DE" dirty="0"/>
          </a:p>
        </p:txBody>
      </p:sp>
      <p:sp>
        <p:nvSpPr>
          <p:cNvPr id="4" name="Slide Number Placeholder 3">
            <a:extLst>
              <a:ext uri="{FF2B5EF4-FFF2-40B4-BE49-F238E27FC236}">
                <a16:creationId xmlns:a16="http://schemas.microsoft.com/office/drawing/2014/main" id="{C13432A8-AB2B-794F-BEF9-CF61CC3D807A}"/>
              </a:ext>
            </a:extLst>
          </p:cNvPr>
          <p:cNvSpPr>
            <a:spLocks noGrp="1"/>
          </p:cNvSpPr>
          <p:nvPr>
            <p:ph type="sldNum" sz="quarter" idx="12"/>
          </p:nvPr>
        </p:nvSpPr>
        <p:spPr/>
        <p:txBody>
          <a:bodyPr/>
          <a:lstStyle/>
          <a:p>
            <a:fld id="{9D195BCC-3514-4B1B-9C18-24F3D67EC549}" type="slidenum">
              <a:rPr lang="de-DE" smtClean="0"/>
              <a:t>45</a:t>
            </a:fld>
            <a:endParaRPr lang="de-DE"/>
          </a:p>
        </p:txBody>
      </p:sp>
      <p:pic>
        <p:nvPicPr>
          <p:cNvPr id="10242" name="Picture 2" descr="Face, Faces, Dialog, Conversation, Psyche, Aggression">
            <a:extLst>
              <a:ext uri="{FF2B5EF4-FFF2-40B4-BE49-F238E27FC236}">
                <a16:creationId xmlns:a16="http://schemas.microsoft.com/office/drawing/2014/main" id="{28A72303-49EA-294A-9D2A-19826594B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85172"/>
            <a:ext cx="9433048" cy="62886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0F6D1BD-9052-E04E-8A35-2782BC75A387}"/>
              </a:ext>
            </a:extLst>
          </p:cNvPr>
          <p:cNvSpPr txBox="1"/>
          <p:nvPr/>
        </p:nvSpPr>
        <p:spPr>
          <a:xfrm>
            <a:off x="3924525" y="1977644"/>
            <a:ext cx="1295547" cy="830997"/>
          </a:xfrm>
          <a:prstGeom prst="rect">
            <a:avLst/>
          </a:prstGeom>
          <a:noFill/>
        </p:spPr>
        <p:txBody>
          <a:bodyPr wrap="none" rtlCol="0">
            <a:spAutoFit/>
          </a:bodyPr>
          <a:lstStyle/>
          <a:p>
            <a:pPr algn="ctr"/>
            <a:r>
              <a:rPr lang="en-DE" sz="2400" b="1" dirty="0" err="1"/>
              <a:t>VIELEN</a:t>
            </a:r>
          </a:p>
          <a:p>
            <a:pPr algn="ctr"/>
            <a:r>
              <a:rPr lang="en-DE" sz="2400" b="1" dirty="0" err="1"/>
              <a:t>DANK!</a:t>
            </a:r>
          </a:p>
        </p:txBody>
      </p:sp>
    </p:spTree>
    <p:extLst>
      <p:ext uri="{BB962C8B-B14F-4D97-AF65-F5344CB8AC3E}">
        <p14:creationId xmlns:p14="http://schemas.microsoft.com/office/powerpoint/2010/main" val="4113639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9D64-8C88-8546-9D3D-71313E7C241A}"/>
              </a:ext>
            </a:extLst>
          </p:cNvPr>
          <p:cNvSpPr>
            <a:spLocks noGrp="1"/>
          </p:cNvSpPr>
          <p:nvPr>
            <p:ph type="title"/>
          </p:nvPr>
        </p:nvSpPr>
        <p:spPr/>
        <p:txBody>
          <a:bodyPr/>
          <a:lstStyle/>
          <a:p>
            <a:r>
              <a:rPr lang="en-DE"/>
              <a:t>Literatur</a:t>
            </a:r>
          </a:p>
        </p:txBody>
      </p:sp>
      <p:sp>
        <p:nvSpPr>
          <p:cNvPr id="3" name="Content Placeholder 2">
            <a:extLst>
              <a:ext uri="{FF2B5EF4-FFF2-40B4-BE49-F238E27FC236}">
                <a16:creationId xmlns:a16="http://schemas.microsoft.com/office/drawing/2014/main" id="{409A4D69-A26D-2845-A872-1B17E04ED694}"/>
              </a:ext>
            </a:extLst>
          </p:cNvPr>
          <p:cNvSpPr>
            <a:spLocks noGrp="1"/>
          </p:cNvSpPr>
          <p:nvPr>
            <p:ph idx="1"/>
          </p:nvPr>
        </p:nvSpPr>
        <p:spPr>
          <a:xfrm>
            <a:off x="521522" y="1167673"/>
            <a:ext cx="8100956" cy="3423465"/>
          </a:xfrm>
        </p:spPr>
        <p:txBody>
          <a:bodyPr/>
          <a:lstStyle/>
          <a:p>
            <a:pPr>
              <a:lnSpc>
                <a:spcPct val="100000"/>
              </a:lnSpc>
              <a:spcBef>
                <a:spcPts val="0"/>
              </a:spcBef>
            </a:pPr>
            <a:r>
              <a:rPr lang="en-GB" sz="1050"/>
              <a:t>Ariel, Mira. 2002. The demise of a unique concept of literal meaning. Journal of Pragmatics 34. 361–402.</a:t>
            </a:r>
          </a:p>
          <a:p>
            <a:pPr>
              <a:lnSpc>
                <a:spcPct val="100000"/>
              </a:lnSpc>
              <a:spcBef>
                <a:spcPts val="0"/>
              </a:spcBef>
            </a:pPr>
            <a:r>
              <a:rPr lang="en-GB" sz="1050"/>
              <a:t>Ariel, Mira. 2010. Defining pragmatics. Cambridge: Cambridge University Press.</a:t>
            </a:r>
          </a:p>
          <a:p>
            <a:pPr>
              <a:lnSpc>
                <a:spcPct val="100000"/>
              </a:lnSpc>
              <a:spcBef>
                <a:spcPts val="0"/>
              </a:spcBef>
            </a:pPr>
            <a:r>
              <a:rPr lang="en-GB" sz="1050"/>
              <a:t>Bach, Kent. 1994. Semantic slack: What is said and more. In Savas L. Tsohatzidis (ed.), Foundations of Speech Act Theory. Philosophical and linguistic perspectives, 267–291. London: Routledge.</a:t>
            </a:r>
          </a:p>
          <a:p>
            <a:pPr>
              <a:lnSpc>
                <a:spcPct val="100000"/>
              </a:lnSpc>
              <a:spcBef>
                <a:spcPts val="0"/>
              </a:spcBef>
            </a:pPr>
            <a:r>
              <a:rPr lang="en-GB" sz="1050"/>
              <a:t>Bach, Kent. 1999. The Myth of Conventional Implicature. Linguistics and Philosophy 22. 327–366.</a:t>
            </a:r>
          </a:p>
          <a:p>
            <a:pPr>
              <a:lnSpc>
                <a:spcPct val="100000"/>
              </a:lnSpc>
              <a:spcBef>
                <a:spcPts val="0"/>
              </a:spcBef>
            </a:pPr>
            <a:r>
              <a:rPr lang="en-GB" sz="1050"/>
              <a:t>Bach, Kent. 2001. Speaking Loosely: Sentence Nonliterality. Midwest Studies in Philosophy XXV. 249–263.</a:t>
            </a:r>
          </a:p>
          <a:p>
            <a:pPr>
              <a:lnSpc>
                <a:spcPct val="100000"/>
              </a:lnSpc>
              <a:spcBef>
                <a:spcPts val="0"/>
              </a:spcBef>
            </a:pPr>
            <a:r>
              <a:rPr lang="en-GB" sz="1050"/>
              <a:t>Bach, Kent. 2004. Pragmatics and philosophy of language. In Laurence R. Horn &amp; Gregory Ward (eds.), Handbook of Pragmatics, 463–487. Oxford: Blackwell.</a:t>
            </a:r>
          </a:p>
          <a:p>
            <a:pPr>
              <a:lnSpc>
                <a:spcPct val="100000"/>
              </a:lnSpc>
              <a:spcBef>
                <a:spcPts val="0"/>
              </a:spcBef>
            </a:pPr>
            <a:r>
              <a:rPr lang="en-GB" sz="1050"/>
              <a:t>Borg, Emma. 2004. Minimal Semantics. Oxford: Oxford University Press.</a:t>
            </a:r>
          </a:p>
          <a:p>
            <a:pPr>
              <a:lnSpc>
                <a:spcPct val="100000"/>
              </a:lnSpc>
              <a:spcBef>
                <a:spcPts val="0"/>
              </a:spcBef>
            </a:pPr>
            <a:r>
              <a:rPr lang="en-GB" sz="1050"/>
              <a:t>Borg, Emma. 2012. Semantics without pragmatics? In Keith Allan &amp; Katarzyna Jaszczolt (eds.), The Cambridge handbook of pragmatics, 513–528. (Cambridge Handbooks in Language and Linguistics). Cambridge ; New York: Cambridge University Press.</a:t>
            </a:r>
          </a:p>
          <a:p>
            <a:pPr>
              <a:lnSpc>
                <a:spcPct val="100000"/>
              </a:lnSpc>
              <a:spcBef>
                <a:spcPts val="0"/>
              </a:spcBef>
            </a:pPr>
            <a:r>
              <a:rPr lang="en-GB" sz="1050"/>
              <a:t>Cummins, Chris. 2019. Pragmatics. Edinburgh: Edinburgh University Press.</a:t>
            </a:r>
          </a:p>
          <a:p>
            <a:pPr>
              <a:lnSpc>
                <a:spcPct val="100000"/>
              </a:lnSpc>
              <a:spcBef>
                <a:spcPts val="0"/>
              </a:spcBef>
            </a:pPr>
            <a:r>
              <a:rPr lang="en-GB" sz="1050"/>
              <a:t>Finkbeiner, Rita. 2015. Einführung in die Pragmatik. Darmstadt: WBG.</a:t>
            </a:r>
          </a:p>
          <a:p>
            <a:pPr>
              <a:lnSpc>
                <a:spcPct val="100000"/>
              </a:lnSpc>
              <a:spcBef>
                <a:spcPts val="0"/>
              </a:spcBef>
            </a:pPr>
            <a:r>
              <a:rPr lang="en-GB" sz="1050"/>
              <a:t>Levinson, Stephen C. 1983. Pragmatics. (Cambridge Textbooks in Linguistics). Cambridge; New York: Cambridge University Press.</a:t>
            </a:r>
          </a:p>
          <a:p>
            <a:pPr>
              <a:lnSpc>
                <a:spcPct val="100000"/>
              </a:lnSpc>
              <a:spcBef>
                <a:spcPts val="0"/>
              </a:spcBef>
            </a:pPr>
            <a:r>
              <a:rPr lang="en-GB" sz="1050"/>
              <a:t>Levinson, Stephen C. 2000. Presumptive Meanings: The Theory of Generalized Conversational Implicature. Cambridge: MIT Press.</a:t>
            </a:r>
          </a:p>
          <a:p>
            <a:pPr>
              <a:lnSpc>
                <a:spcPct val="100000"/>
              </a:lnSpc>
              <a:spcBef>
                <a:spcPts val="0"/>
              </a:spcBef>
            </a:pPr>
            <a:r>
              <a:rPr lang="en-GB" sz="1050"/>
              <a:t>Meibauer, Jörg. 2001. Pragmatik: Eine Einführung. 2nd ed. Tübingen: Stauffenburg.</a:t>
            </a:r>
          </a:p>
          <a:p>
            <a:pPr>
              <a:lnSpc>
                <a:spcPct val="100000"/>
              </a:lnSpc>
              <a:spcBef>
                <a:spcPts val="0"/>
              </a:spcBef>
            </a:pPr>
            <a:r>
              <a:rPr lang="en-GB" sz="1050">
                <a:effectLst/>
              </a:rPr>
              <a:t>Pafel, Jürgen &amp; Ingo Reich. 2016. </a:t>
            </a:r>
            <a:r>
              <a:rPr lang="en-GB" sz="1050" i="1">
                <a:effectLst/>
              </a:rPr>
              <a:t>Einführung in die Semantik: Grundlagen - Analysen - Theorien</a:t>
            </a:r>
            <a:r>
              <a:rPr lang="en-GB" sz="1050">
                <a:effectLst/>
              </a:rPr>
              <a:t>. Stuttgart: J.B. Metzler Verlag.</a:t>
            </a:r>
          </a:p>
          <a:p>
            <a:pPr>
              <a:lnSpc>
                <a:spcPct val="100000"/>
              </a:lnSpc>
              <a:spcBef>
                <a:spcPts val="0"/>
              </a:spcBef>
            </a:pPr>
            <a:r>
              <a:rPr lang="en-GB" sz="1050"/>
              <a:t>Recanati, François. 2004. Pragmatics and semantics. In Laurence R. Horn &amp; Gregory Ward (eds.), 442–462. Oxford: Blackwell.</a:t>
            </a:r>
          </a:p>
          <a:p>
            <a:pPr>
              <a:lnSpc>
                <a:spcPct val="100000"/>
              </a:lnSpc>
              <a:spcBef>
                <a:spcPts val="0"/>
              </a:spcBef>
            </a:pPr>
            <a:r>
              <a:rPr lang="en-GB" sz="1050"/>
              <a:t>Sperber, Dan &amp; Deirdre Wilson. 1995. Relevance: Communication and Cognition. 2nd ed. Oxford: Blackwell.</a:t>
            </a:r>
          </a:p>
          <a:p>
            <a:pPr>
              <a:lnSpc>
                <a:spcPct val="100000"/>
              </a:lnSpc>
              <a:spcBef>
                <a:spcPts val="0"/>
              </a:spcBef>
            </a:pPr>
            <a:endParaRPr lang="en-GB" sz="1050"/>
          </a:p>
          <a:p>
            <a:pPr>
              <a:lnSpc>
                <a:spcPct val="100000"/>
              </a:lnSpc>
              <a:spcBef>
                <a:spcPts val="0"/>
              </a:spcBef>
            </a:pPr>
            <a:endParaRPr lang="en-GB" sz="1050"/>
          </a:p>
        </p:txBody>
      </p:sp>
      <p:sp>
        <p:nvSpPr>
          <p:cNvPr id="4" name="Footer Placeholder 3">
            <a:extLst>
              <a:ext uri="{FF2B5EF4-FFF2-40B4-BE49-F238E27FC236}">
                <a16:creationId xmlns:a16="http://schemas.microsoft.com/office/drawing/2014/main" id="{FB5234EC-35B7-B843-A7DE-C76742058A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121F63-806A-6B41-B09E-5796F3C2C4FA}"/>
              </a:ext>
            </a:extLst>
          </p:cNvPr>
          <p:cNvSpPr>
            <a:spLocks noGrp="1"/>
          </p:cNvSpPr>
          <p:nvPr>
            <p:ph type="sldNum" sz="quarter" idx="12"/>
          </p:nvPr>
        </p:nvSpPr>
        <p:spPr/>
        <p:txBody>
          <a:bodyPr/>
          <a:lstStyle/>
          <a:p>
            <a:fld id="{DE6CE4CA-966E-1A43-A2C9-5C3E08DE4200}" type="slidenum">
              <a:rPr lang="en-DE"/>
              <a:t>46</a:t>
            </a:fld>
            <a:endParaRPr lang="en-DE"/>
          </a:p>
        </p:txBody>
      </p:sp>
    </p:spTree>
    <p:extLst>
      <p:ext uri="{BB962C8B-B14F-4D97-AF65-F5344CB8AC3E}">
        <p14:creationId xmlns:p14="http://schemas.microsoft.com/office/powerpoint/2010/main" val="350648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35157E2-6959-4F0C-882A-90D00C20C0B6}"/>
              </a:ext>
            </a:extLst>
          </p:cNvPr>
          <p:cNvSpPr>
            <a:spLocks noGrp="1"/>
          </p:cNvSpPr>
          <p:nvPr>
            <p:ph type="title"/>
          </p:nvPr>
        </p:nvSpPr>
        <p:spPr/>
        <p:txBody>
          <a:bodyPr/>
          <a:lstStyle/>
          <a:p>
            <a:r>
              <a:rPr lang="de-DE" dirty="0" err="1"/>
              <a:t>Vielen Dank!</a:t>
            </a:r>
            <a:endParaRPr lang="de-DE" dirty="0"/>
          </a:p>
        </p:txBody>
      </p:sp>
      <p:sp>
        <p:nvSpPr>
          <p:cNvPr id="2" name="Fußzeilenplatzhalter 1">
            <a:extLst>
              <a:ext uri="{FF2B5EF4-FFF2-40B4-BE49-F238E27FC236}">
                <a16:creationId xmlns:a16="http://schemas.microsoft.com/office/drawing/2014/main" id="{3C79543D-FBC3-4538-B1A9-DCB3D8F5B090}"/>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14A0E295-A48E-4D32-8C1D-C5879FB3F336}"/>
              </a:ext>
            </a:extLst>
          </p:cNvPr>
          <p:cNvSpPr>
            <a:spLocks noGrp="1"/>
          </p:cNvSpPr>
          <p:nvPr>
            <p:ph type="sldNum" sz="quarter" idx="12"/>
          </p:nvPr>
        </p:nvSpPr>
        <p:spPr/>
        <p:txBody>
          <a:bodyPr/>
          <a:lstStyle/>
          <a:p>
            <a:fld id="{9D195BCC-3514-4B1B-9C18-24F3D67EC549}" type="slidenum">
              <a:rPr lang="de-DE" smtClean="0"/>
              <a:pPr/>
              <a:t>47</a:t>
            </a:fld>
            <a:endParaRPr lang="de-DE"/>
          </a:p>
        </p:txBody>
      </p:sp>
    </p:spTree>
    <p:extLst>
      <p:ext uri="{BB962C8B-B14F-4D97-AF65-F5344CB8AC3E}">
        <p14:creationId xmlns:p14="http://schemas.microsoft.com/office/powerpoint/2010/main" val="9665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5</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p:txBody>
          <a:bodyPr/>
          <a:lstStyle/>
          <a:p>
            <a:r>
              <a:rPr lang="en-DE"/>
              <a:t>... allerdings ist nicht immer klar, ob die Aspekte, die herangezogen werden, um wörtl. und nicht-wörtl. Bedeutung zu unterscheiden, sich wirklich so klar ausschließen.</a:t>
            </a:r>
          </a:p>
          <a:p>
            <a:r>
              <a:rPr lang="en-DE"/>
              <a:t>Beispiel Deixis und Anapher: enge Interaktion zwischen kontextunabhängiger und kontextabhängiger Bedeutung</a:t>
            </a:r>
          </a:p>
          <a:p>
            <a:r>
              <a:rPr lang="en-DE"/>
              <a:t>viele Beispiele, bei denen die wörtl. "Basis-Bedeutung" auf eine Art Elaboration im Kontext angewiesen ist:</a:t>
            </a:r>
          </a:p>
          <a:p>
            <a:endParaRPr lang="en-DE"/>
          </a:p>
          <a:p>
            <a:pPr marL="0" indent="0" algn="ctr">
              <a:buNone/>
            </a:pPr>
            <a:r>
              <a:rPr lang="en-DE" i="1"/>
              <a:t>Anna öffnet die Tür. Anna öffnet die Truhe. Anna öffnet das Taschenmesser. Anna öffnet die Datei. (Anna öffnet ihr Herz.)</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Wörtliche und nicht-wörtliche Bedeutung</a:t>
            </a:r>
          </a:p>
        </p:txBody>
      </p:sp>
    </p:spTree>
    <p:extLst>
      <p:ext uri="{BB962C8B-B14F-4D97-AF65-F5344CB8AC3E}">
        <p14:creationId xmlns:p14="http://schemas.microsoft.com/office/powerpoint/2010/main" val="223922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p:txBody>
          <a:bodyPr/>
          <a:lstStyle/>
          <a:p>
            <a:r>
              <a:rPr lang="en-DE"/>
              <a:t>pragmatische Anreicherung spielt oft schon bei der Bestimmung der ("wörtlichen") Proposition eine Rolle, vgl.</a:t>
            </a:r>
          </a:p>
          <a:p>
            <a:endParaRPr lang="en-DE" sz="900" i="1"/>
          </a:p>
          <a:p>
            <a:pPr marL="0" indent="0" algn="ctr">
              <a:buNone/>
            </a:pPr>
            <a:r>
              <a:rPr lang="en-DE" i="1"/>
              <a:t>Ich habe schon gefrühstückt.</a:t>
            </a:r>
          </a:p>
          <a:p>
            <a:pPr marL="0" indent="0" algn="ctr">
              <a:buNone/>
            </a:pPr>
            <a:r>
              <a:rPr lang="en-DE" i="1"/>
              <a:t>Alle haben die Klausur bestanden.</a:t>
            </a:r>
          </a:p>
          <a:p>
            <a:pPr marL="0" indent="0" algn="ctr">
              <a:buNone/>
            </a:pPr>
            <a:r>
              <a:rPr lang="en-DE" i="1"/>
              <a:t>Frankreich ist sechseckig.</a:t>
            </a:r>
          </a:p>
          <a:p>
            <a:pPr marL="0" indent="0" algn="ctr">
              <a:buNone/>
            </a:pPr>
            <a:endParaRPr lang="en-DE" sz="1200" i="1"/>
          </a:p>
          <a:p>
            <a:r>
              <a:rPr lang="en-DE"/>
              <a:t>wie genau das Verhältnis zwischen wörtlicher und nicht-wörtlicher Bedeutung beschrieben wird, unterscheidet sich z.B. zwischen minimalistischen, kontextualistischen und relevanztheoretischen Ansätzen</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Wörtliche und nicht-wörtliche Bedeutung</a:t>
            </a:r>
          </a:p>
        </p:txBody>
      </p:sp>
    </p:spTree>
    <p:extLst>
      <p:ext uri="{BB962C8B-B14F-4D97-AF65-F5344CB8AC3E}">
        <p14:creationId xmlns:p14="http://schemas.microsoft.com/office/powerpoint/2010/main" val="135505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7</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p:txBody>
          <a:bodyPr/>
          <a:lstStyle/>
          <a:p>
            <a:r>
              <a:rPr lang="en-DE" sz="1800"/>
              <a:t>zur Erinnerung:</a:t>
            </a:r>
          </a:p>
          <a:p>
            <a:pPr lvl="1"/>
            <a:r>
              <a:rPr lang="en-DE" sz="1600"/>
              <a:t>Bedeutungsminimalismus: versucht den wahrheitsfunktionalen Gehalt einer Äußerung so minimal wie möglich zu halten (z.B. Grice)</a:t>
            </a:r>
          </a:p>
          <a:p>
            <a:pPr lvl="1"/>
            <a:r>
              <a:rPr lang="en-DE" sz="1600"/>
              <a:t>Kontextualismus: schreibt der Pragmatik einen größeren Einfluss auf das Gesagte (das "what is said") zu (z.B. Neo-Griceaner wie Levinson und Horn, aber auch relevanztheoretische Ansätze)</a:t>
            </a:r>
            <a:endParaRPr lang="en-DE" sz="1100"/>
          </a:p>
          <a:p>
            <a:r>
              <a:rPr lang="en-DE" sz="1800"/>
              <a:t>innerhalb des Kontextualismus gibt es jedoch deutliche Unterschiede zwischen Neo-Griceanern und Relevanztheorie:</a:t>
            </a:r>
          </a:p>
          <a:p>
            <a:pPr lvl="1"/>
            <a:r>
              <a:rPr lang="en-DE" sz="1600"/>
              <a:t>Neo-Griceaner verteidigen Kooperationsprinzip und Gesprächsmaximen, Relevanztheorie spricht sich dagegen für ein generelles Prinzip der Relevanz aus</a:t>
            </a:r>
          </a:p>
          <a:p>
            <a:pPr lvl="1"/>
            <a:r>
              <a:rPr lang="en-DE" sz="1600"/>
              <a:t>Neo-Griceaner versuchen zwischen Prozessen, die sich auf das Gesagte beziehen, und solchen, die dem Gesagten nachgeordnet sind, zu unterscheiden; RT macht keinen Unterschied zw. diesen Prozessen</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Minimalismus vs. Kontextualismus</a:t>
            </a:r>
          </a:p>
        </p:txBody>
      </p:sp>
    </p:spTree>
    <p:extLst>
      <p:ext uri="{BB962C8B-B14F-4D97-AF65-F5344CB8AC3E}">
        <p14:creationId xmlns:p14="http://schemas.microsoft.com/office/powerpoint/2010/main" val="146810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8</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p:txBody>
          <a:bodyPr/>
          <a:lstStyle/>
          <a:p>
            <a:r>
              <a:rPr lang="en-DE" sz="2400"/>
              <a:t>drei kontextualistische Vorschläge, wie mit Prozessen umzugehen ist, die auf der Ebene des </a:t>
            </a:r>
            <a:r>
              <a:rPr lang="en-DE" sz="2400" b="1"/>
              <a:t>Gesagten </a:t>
            </a:r>
            <a:r>
              <a:rPr lang="en-DE" sz="2400"/>
              <a:t>eine Rolle spielen:</a:t>
            </a:r>
          </a:p>
          <a:p>
            <a:endParaRPr lang="en-DE" sz="2400"/>
          </a:p>
          <a:p>
            <a:pPr lvl="1"/>
            <a:r>
              <a:rPr lang="en-DE"/>
              <a:t>Explikatur</a:t>
            </a:r>
          </a:p>
          <a:p>
            <a:pPr lvl="1"/>
            <a:endParaRPr lang="en-DE"/>
          </a:p>
          <a:p>
            <a:pPr lvl="1"/>
            <a:r>
              <a:rPr lang="en-DE"/>
              <a:t>Implizitur</a:t>
            </a:r>
          </a:p>
          <a:p>
            <a:pPr lvl="1"/>
            <a:endParaRPr lang="en-DE"/>
          </a:p>
          <a:p>
            <a:pPr lvl="1"/>
            <a:r>
              <a:rPr lang="en-DE"/>
              <a:t>"vermutliche Bedeutung" (</a:t>
            </a:r>
            <a:r>
              <a:rPr lang="en-DE" i="1"/>
              <a:t>presumptive meaning</a:t>
            </a:r>
            <a:r>
              <a:rPr lang="en-DE"/>
              <a:t>)</a:t>
            </a:r>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Minimalismus vs. Kontextualismus</a:t>
            </a:r>
          </a:p>
        </p:txBody>
      </p:sp>
      <p:pic>
        <p:nvPicPr>
          <p:cNvPr id="11266" name="Picture 2">
            <a:extLst>
              <a:ext uri="{FF2B5EF4-FFF2-40B4-BE49-F238E27FC236}">
                <a16:creationId xmlns:a16="http://schemas.microsoft.com/office/drawing/2014/main" id="{14167123-563E-4840-96F7-761F11877FC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768" y="3193729"/>
            <a:ext cx="2204232" cy="170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2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D9DD98-E591-1444-BBDE-3287A431BFFB}"/>
              </a:ext>
            </a:extLst>
          </p:cNvPr>
          <p:cNvSpPr/>
          <p:nvPr/>
        </p:nvSpPr>
        <p:spPr>
          <a:xfrm>
            <a:off x="372902" y="3150989"/>
            <a:ext cx="8303554" cy="1584176"/>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2400"/>
          </a:p>
        </p:txBody>
      </p:sp>
      <p:sp>
        <p:nvSpPr>
          <p:cNvPr id="2" name="Title 1">
            <a:extLst>
              <a:ext uri="{FF2B5EF4-FFF2-40B4-BE49-F238E27FC236}">
                <a16:creationId xmlns:a16="http://schemas.microsoft.com/office/drawing/2014/main" id="{35F31B61-809E-F345-B603-734EB0D1B2DA}"/>
              </a:ext>
            </a:extLst>
          </p:cNvPr>
          <p:cNvSpPr>
            <a:spLocks noGrp="1"/>
          </p:cNvSpPr>
          <p:nvPr>
            <p:ph type="title"/>
          </p:nvPr>
        </p:nvSpPr>
        <p:spPr/>
        <p:txBody>
          <a:bodyPr/>
          <a:lstStyle/>
          <a:p>
            <a:r>
              <a:rPr lang="en-DE"/>
              <a:t>Semantik-Pragmatik-Schnittstelle</a:t>
            </a:r>
          </a:p>
        </p:txBody>
      </p:sp>
      <p:sp>
        <p:nvSpPr>
          <p:cNvPr id="3" name="Footer Placeholder 2">
            <a:extLst>
              <a:ext uri="{FF2B5EF4-FFF2-40B4-BE49-F238E27FC236}">
                <a16:creationId xmlns:a16="http://schemas.microsoft.com/office/drawing/2014/main" id="{63E1D9D3-F5D3-FD41-9CB6-E57A643C57FD}"/>
              </a:ext>
            </a:extLst>
          </p:cNvPr>
          <p:cNvSpPr>
            <a:spLocks noGrp="1"/>
          </p:cNvSpPr>
          <p:nvPr>
            <p:ph type="ftr" sz="quarter" idx="11"/>
          </p:nvPr>
        </p:nvSpPr>
        <p:spPr/>
        <p:txBody>
          <a:bodyPr/>
          <a:lstStyle/>
          <a:p>
            <a:r>
              <a:rPr lang="de-DE"/>
              <a:t>(Finkbeiner 2015: 75ff.)</a:t>
            </a:r>
          </a:p>
        </p:txBody>
      </p:sp>
      <p:sp>
        <p:nvSpPr>
          <p:cNvPr id="4" name="Slide Number Placeholder 3">
            <a:extLst>
              <a:ext uri="{FF2B5EF4-FFF2-40B4-BE49-F238E27FC236}">
                <a16:creationId xmlns:a16="http://schemas.microsoft.com/office/drawing/2014/main" id="{89D34EEC-91D7-824B-A51E-7B35BDFBE9E0}"/>
              </a:ext>
            </a:extLst>
          </p:cNvPr>
          <p:cNvSpPr>
            <a:spLocks noGrp="1"/>
          </p:cNvSpPr>
          <p:nvPr>
            <p:ph type="sldNum" sz="quarter" idx="12"/>
          </p:nvPr>
        </p:nvSpPr>
        <p:spPr/>
        <p:txBody>
          <a:bodyPr/>
          <a:lstStyle/>
          <a:p>
            <a:fld id="{9D195BCC-3514-4B1B-9C18-24F3D67EC549}" type="slidenum">
              <a:rPr lang="de-DE" smtClean="0"/>
              <a:t>9</a:t>
            </a:fld>
            <a:endParaRPr lang="de-DE"/>
          </a:p>
        </p:txBody>
      </p:sp>
      <p:sp>
        <p:nvSpPr>
          <p:cNvPr id="5" name="Text Placeholder 4">
            <a:extLst>
              <a:ext uri="{FF2B5EF4-FFF2-40B4-BE49-F238E27FC236}">
                <a16:creationId xmlns:a16="http://schemas.microsoft.com/office/drawing/2014/main" id="{229CF22E-AA2A-334B-B9A9-724B4478C2D5}"/>
              </a:ext>
            </a:extLst>
          </p:cNvPr>
          <p:cNvSpPr>
            <a:spLocks noGrp="1"/>
          </p:cNvSpPr>
          <p:nvPr>
            <p:ph type="body" sz="quarter" idx="14"/>
          </p:nvPr>
        </p:nvSpPr>
        <p:spPr>
          <a:xfrm>
            <a:off x="467544" y="1582208"/>
            <a:ext cx="8101012" cy="3311525"/>
          </a:xfrm>
        </p:spPr>
        <p:txBody>
          <a:bodyPr/>
          <a:lstStyle/>
          <a:p>
            <a:r>
              <a:rPr lang="en-DE"/>
              <a:t>Sperber &amp; Wilson (1995) kritisieren, dass Grice sich zu sehr auf Implikatur konzentriert </a:t>
            </a:r>
          </a:p>
          <a:p>
            <a:r>
              <a:rPr lang="en-DE"/>
              <a:t>Sie stellen dem den Begriff des "expliziten Gehalts" einer Äußerung, der </a:t>
            </a:r>
            <a:r>
              <a:rPr lang="en-DE" b="1"/>
              <a:t>Explikatur</a:t>
            </a:r>
            <a:r>
              <a:rPr lang="en-DE"/>
              <a:t>, gegenüber</a:t>
            </a:r>
          </a:p>
          <a:p>
            <a:endParaRPr lang="en-DE"/>
          </a:p>
          <a:p>
            <a:pPr marL="0" indent="0">
              <a:buNone/>
            </a:pPr>
            <a:r>
              <a:rPr lang="en-GB" sz="1600" b="1"/>
              <a:t>Explikatur</a:t>
            </a:r>
            <a:r>
              <a:rPr lang="en-GB" sz="1600"/>
              <a:t>: Eine ostensiv [z.B. durch eine Äußerung, R.F.] kommunizierte Annahme, die </a:t>
            </a:r>
            <a:r>
              <a:rPr lang="en-GB" sz="1600">
                <a:solidFill>
                  <a:srgbClr val="0070C0"/>
                </a:solidFill>
              </a:rPr>
              <a:t>inferentiell</a:t>
            </a:r>
            <a:r>
              <a:rPr lang="en-GB" sz="1600"/>
              <a:t> aus einer der unvollständigen </a:t>
            </a:r>
            <a:r>
              <a:rPr lang="en-GB" sz="1600">
                <a:solidFill>
                  <a:srgbClr val="0070C0"/>
                </a:solidFill>
              </a:rPr>
              <a:t>konzeptuellen Repräsentationen </a:t>
            </a:r>
            <a:r>
              <a:rPr lang="en-GB" sz="1600"/>
              <a:t>(logischen Formen) entwickelt wird, die </a:t>
            </a:r>
            <a:r>
              <a:rPr lang="en-GB" sz="1600">
                <a:solidFill>
                  <a:srgbClr val="0070C0"/>
                </a:solidFill>
              </a:rPr>
              <a:t>durch die Äußerung kodiert </a:t>
            </a:r>
            <a:r>
              <a:rPr lang="en-GB" sz="1600"/>
              <a:t>werden.</a:t>
            </a:r>
          </a:p>
          <a:p>
            <a:pPr marL="0" indent="0">
              <a:buNone/>
            </a:pPr>
            <a:r>
              <a:rPr lang="en-GB" sz="1600" b="1"/>
              <a:t>Implikatur</a:t>
            </a:r>
            <a:r>
              <a:rPr lang="en-GB" sz="1600"/>
              <a:t>: Eine </a:t>
            </a:r>
            <a:r>
              <a:rPr lang="en-GB" sz="1600">
                <a:solidFill>
                  <a:srgbClr val="0070C0"/>
                </a:solidFill>
              </a:rPr>
              <a:t>ostensiv kommunizierte Annahme</a:t>
            </a:r>
            <a:r>
              <a:rPr lang="en-GB" sz="1600"/>
              <a:t>, die keine Explikatur ist; das heißt, eine kommunizierte Annahme, die </a:t>
            </a:r>
            <a:r>
              <a:rPr lang="en-GB" sz="1600">
                <a:solidFill>
                  <a:srgbClr val="0070C0"/>
                </a:solidFill>
              </a:rPr>
              <a:t>ausschließlich über Prozesse der pragmatischen Inferenz abgeleitet wird</a:t>
            </a:r>
            <a:r>
              <a:rPr lang="en-GB" sz="1600"/>
              <a:t>. (Speber &amp; Wilson 1995, zit. nach Finkbeiner 2015: 78)</a:t>
            </a:r>
          </a:p>
          <a:p>
            <a:endParaRPr lang="en-DE"/>
          </a:p>
        </p:txBody>
      </p:sp>
      <p:sp>
        <p:nvSpPr>
          <p:cNvPr id="6" name="Text Placeholder 5">
            <a:extLst>
              <a:ext uri="{FF2B5EF4-FFF2-40B4-BE49-F238E27FC236}">
                <a16:creationId xmlns:a16="http://schemas.microsoft.com/office/drawing/2014/main" id="{B309F5C9-DC83-7C40-90A3-C378C3165D0B}"/>
              </a:ext>
            </a:extLst>
          </p:cNvPr>
          <p:cNvSpPr>
            <a:spLocks noGrp="1"/>
          </p:cNvSpPr>
          <p:nvPr>
            <p:ph type="body" sz="quarter" idx="15"/>
          </p:nvPr>
        </p:nvSpPr>
        <p:spPr/>
        <p:txBody>
          <a:bodyPr/>
          <a:lstStyle/>
          <a:p>
            <a:r>
              <a:rPr lang="en-DE"/>
              <a:t>Explikatur</a:t>
            </a:r>
          </a:p>
        </p:txBody>
      </p:sp>
    </p:spTree>
    <p:extLst>
      <p:ext uri="{BB962C8B-B14F-4D97-AF65-F5344CB8AC3E}">
        <p14:creationId xmlns:p14="http://schemas.microsoft.com/office/powerpoint/2010/main" val="2726452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defPPr>
      </a:lstStyle>
    </a:txDef>
  </a:objectDefaults>
  <a:extraClrSchemeLst/>
  <a:extLst>
    <a:ext uri="{05A4C25C-085E-4340-85A3-A5531E510DB2}">
      <thm15:themeFamily xmlns:thm15="http://schemas.microsoft.com/office/thememl/2012/main" name="PowerPoint_Master_HHU_191127.potx" id="{F3938B69-4255-4D03-9129-AB257F1BA87B}" vid="{D92A2462-9914-4D52-BB8D-CB7AB4739413}"/>
    </a:ext>
  </a:extLst>
</a:theme>
</file>

<file path=ppt/theme/theme2.xml><?xml version="1.0" encoding="utf-8"?>
<a:theme xmlns:a="http://schemas.openxmlformats.org/drawingml/2006/main" name="1_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HHU_PPT_Vorlage</Template>
  <TotalTime>17369</TotalTime>
  <Words>4985</Words>
  <Application>Microsoft Macintosh PowerPoint</Application>
  <PresentationFormat>Custom</PresentationFormat>
  <Paragraphs>576</Paragraphs>
  <Slides>47</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Ink Free</vt:lpstr>
      <vt:lpstr>Wingdings 2</vt:lpstr>
      <vt:lpstr>HHU_PPT_Vorlage</vt:lpstr>
      <vt:lpstr>1_HHU_PPT_Vorlage</vt:lpstr>
      <vt:lpstr>PowerPoint Presentation</vt:lpstr>
      <vt:lpstr>Überblick</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Semantik-Pragmatik-Schnittstelle</vt:lpstr>
      <vt:lpstr>Semantik und Pragmatik</vt:lpstr>
      <vt:lpstr>Fazit: Semantik – Pragmatik –  Semiotik –  Kommunikation – Interaktion </vt:lpstr>
      <vt:lpstr>Wesentliche Erkenntnisse</vt:lpstr>
      <vt:lpstr>Wesentliche Erkenntnisse</vt:lpstr>
      <vt:lpstr>Wesentliche Erkenntnisse</vt:lpstr>
      <vt:lpstr>Wesentliche Erkenntnisse</vt:lpstr>
      <vt:lpstr>Wesentliche Erkenntnisse</vt:lpstr>
      <vt:lpstr>Wesentliche Erkenntnisse</vt:lpstr>
      <vt:lpstr>Wesentliche Erkenntnisse</vt:lpstr>
      <vt:lpstr>Wesentliche Erkenntnisse</vt:lpstr>
      <vt:lpstr>Wesentliche Erkenntnisse: Implikaturen</vt:lpstr>
      <vt:lpstr>Wesentliche Erkenntnisse</vt:lpstr>
      <vt:lpstr>Wesentliche Erkenntnisse: Deixis</vt:lpstr>
      <vt:lpstr>Wesentliche Erkenntnisse</vt:lpstr>
      <vt:lpstr>Wesentliche Erkenntnisse</vt:lpstr>
      <vt:lpstr>Wesentliche Erkenntnisse</vt:lpstr>
      <vt:lpstr>Wesentliche Erkenntnisse</vt:lpstr>
      <vt:lpstr>Ausblick</vt:lpstr>
      <vt:lpstr>PowerPoint Presentation</vt:lpstr>
      <vt:lpstr>Vielen Dank für Ihre Aufmerksamkeit!</vt:lpstr>
      <vt:lpstr>PowerPoint Presentation</vt:lpstr>
      <vt:lpstr>Literatur</vt:lpstr>
      <vt:lpstr>Vielen Dank!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dc:title>
  <dc:creator>Microsoft Office User</dc:creator>
  <cp:lastModifiedBy>Stefan Hartmann</cp:lastModifiedBy>
  <cp:revision>689</cp:revision>
  <dcterms:created xsi:type="dcterms:W3CDTF">2020-09-16T09:44:36Z</dcterms:created>
  <dcterms:modified xsi:type="dcterms:W3CDTF">2021-12-29T09:47:55Z</dcterms:modified>
</cp:coreProperties>
</file>